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33" r:id="rId2"/>
  </p:sldMasterIdLst>
  <p:notesMasterIdLst>
    <p:notesMasterId r:id="rId24"/>
  </p:notesMasterIdLst>
  <p:handoutMasterIdLst>
    <p:handoutMasterId r:id="rId25"/>
  </p:handoutMasterIdLst>
  <p:sldIdLst>
    <p:sldId id="390" r:id="rId3"/>
    <p:sldId id="459" r:id="rId4"/>
    <p:sldId id="460" r:id="rId5"/>
    <p:sldId id="462" r:id="rId6"/>
    <p:sldId id="461" r:id="rId7"/>
    <p:sldId id="463" r:id="rId8"/>
    <p:sldId id="414" r:id="rId9"/>
    <p:sldId id="464" r:id="rId10"/>
    <p:sldId id="465" r:id="rId11"/>
    <p:sldId id="466" r:id="rId12"/>
    <p:sldId id="467" r:id="rId13"/>
    <p:sldId id="468" r:id="rId14"/>
    <p:sldId id="476" r:id="rId15"/>
    <p:sldId id="482" r:id="rId16"/>
    <p:sldId id="483" r:id="rId17"/>
    <p:sldId id="480" r:id="rId18"/>
    <p:sldId id="478" r:id="rId19"/>
    <p:sldId id="479" r:id="rId20"/>
    <p:sldId id="470" r:id="rId21"/>
    <p:sldId id="471" r:id="rId22"/>
    <p:sldId id="472" r:id="rId2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29ADA17B-3B10-40DF-AD79-C35CBFFB65FA}">
          <p14:sldIdLst>
            <p14:sldId id="390"/>
            <p14:sldId id="459"/>
            <p14:sldId id="460"/>
            <p14:sldId id="462"/>
            <p14:sldId id="461"/>
            <p14:sldId id="463"/>
            <p14:sldId id="414"/>
            <p14:sldId id="464"/>
            <p14:sldId id="465"/>
            <p14:sldId id="466"/>
            <p14:sldId id="467"/>
            <p14:sldId id="468"/>
            <p14:sldId id="476"/>
            <p14:sldId id="482"/>
            <p14:sldId id="483"/>
            <p14:sldId id="480"/>
            <p14:sldId id="478"/>
            <p14:sldId id="479"/>
            <p14:sldId id="470"/>
            <p14:sldId id="471"/>
            <p14:sldId id="47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er van Rooyen" initials="PvR" lastIdx="1" clrIdx="0"/>
  <p:cmAuthor id="1" name="Delana" initials="D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99"/>
    <a:srgbClr val="CDFFFF"/>
    <a:srgbClr val="99FF66"/>
    <a:srgbClr val="CCFFCC"/>
    <a:srgbClr val="FFCC66"/>
    <a:srgbClr val="FFDA65"/>
    <a:srgbClr val="1674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37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51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2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3-19T08:08:31.452" idx="5">
    <p:pos x="3216" y="3560"/>
    <p:text>Pieter - is dit reg?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FF4B0C8-96D1-482C-AC54-863B5FBCDFBB}" type="datetimeFigureOut">
              <a:rPr lang="en-ZA"/>
              <a:pPr>
                <a:defRPr/>
              </a:pPr>
              <a:t>2014/03/20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CA84977-76DD-49AB-ABD0-EFEB30F07F5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43267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1565C8-0FAC-404B-9919-73F24BC69736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1F4470B-7632-4A67-ACFB-9DFD5A9D1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323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Se hoekom ons lengte van rivier gebruik  </a:t>
            </a:r>
          </a:p>
          <a:p>
            <a:endParaRPr lang="nl-NL" dirty="0" smtClean="0"/>
          </a:p>
          <a:p>
            <a:r>
              <a:rPr lang="nl-NL" dirty="0" smtClean="0"/>
              <a:t>Gee voorbeel van iets wat in 'n A is maar net 10 % van lengte is, en res van rivier is in C.  Etc - as jy net 2 nodes gehad het dan is dit 50/50.  </a:t>
            </a:r>
          </a:p>
          <a:p>
            <a:r>
              <a:rPr lang="nl-NL" dirty="0" smtClean="0"/>
              <a:t>Maar nou is 90% 'n C so dit behoort klas 2 te wees.  </a:t>
            </a:r>
          </a:p>
          <a:p>
            <a:endParaRPr lang="nl-NL" dirty="0" smtClean="0"/>
          </a:p>
          <a:p>
            <a:r>
              <a:rPr lang="nl-NL" dirty="0" smtClean="0"/>
              <a:t>En maak seker jy noem dat agv catchment config, beteken dit nie dat die A wegval nie.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F4470B-7632-4A67-ACFB-9DFD5A9D13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5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7DA696E-BB82-43C7-B257-E453481B938B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0541DA4-0AC8-4DBE-A6D1-6077D51C0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80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6DAB723-4FFB-4B91-B157-0859308976BA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CBFEF4E-22E5-4563-BF36-BDB2FD5FA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40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CED0931-B80A-43C8-97AA-440F5E5E6724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7B5861A-C528-4F78-8C05-0EA7BA20F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9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E002-F921-4941-8F71-8E487DD8666D}" type="datetimeFigureOut">
              <a:rPr lang="en-ZA"/>
              <a:pPr>
                <a:defRPr/>
              </a:pPr>
              <a:t>2014/03/20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C6A1-C65C-43FD-B71B-DEBEBD71981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0187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B8A0-B31E-4F22-AA52-9707FF8D51A3}" type="datetimeFigureOut">
              <a:rPr lang="en-ZA"/>
              <a:pPr>
                <a:defRPr/>
              </a:pPr>
              <a:t>2014/03/20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3B2B-439C-4ACE-8100-539B7CF0B2A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9094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B3D5-5474-4808-BAF0-D967B43F34BF}" type="datetimeFigureOut">
              <a:rPr lang="en-ZA"/>
              <a:pPr>
                <a:defRPr/>
              </a:pPr>
              <a:t>2014/03/20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E157-AFC5-4AA8-8794-A0FF8DAD717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5368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E7B8-E31D-4D0F-B30E-400A856007A3}" type="datetimeFigureOut">
              <a:rPr lang="en-ZA"/>
              <a:pPr>
                <a:defRPr/>
              </a:pPr>
              <a:t>2014/03/20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0AB4-8082-4AF4-A48C-29490ACC0FF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6750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5E1B-6460-4BA7-84A6-EAD6078E1A98}" type="datetimeFigureOut">
              <a:rPr lang="en-ZA"/>
              <a:pPr>
                <a:defRPr/>
              </a:pPr>
              <a:t>2014/03/20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19FB-ED35-4CDC-8CCA-8FF44A784F5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9088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BFA7-3426-41BC-AAE6-F4CBB3148111}" type="datetimeFigureOut">
              <a:rPr lang="en-ZA"/>
              <a:pPr>
                <a:defRPr/>
              </a:pPr>
              <a:t>2014/03/20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9909-C572-4500-9476-1A6890DC5A6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7550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EDB6-F147-48B6-8A3F-030299E12AD4}" type="datetimeFigureOut">
              <a:rPr lang="en-ZA"/>
              <a:pPr>
                <a:defRPr/>
              </a:pPr>
              <a:t>2014/03/20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0F4C-D0EC-4C2B-A946-A2997D5E201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14290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3E64-1F12-4EBD-9693-5F3E6CEBA126}" type="datetimeFigureOut">
              <a:rPr lang="en-ZA"/>
              <a:pPr>
                <a:defRPr/>
              </a:pPr>
              <a:t>2014/03/20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46BCD-F2AC-4EC7-8A87-6CD71DEA65A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7755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37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774"/>
            <a:ext cx="8229600" cy="52473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AFBAA8F-8F44-410E-98FB-990034F497DC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F709142-6AAF-4BB2-8324-77BD25A5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85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19F2-9145-4792-A966-7C46999F044C}" type="datetimeFigureOut">
              <a:rPr lang="en-ZA"/>
              <a:pPr>
                <a:defRPr/>
              </a:pPr>
              <a:t>2014/03/20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56BB-9A3C-43B1-8C99-D38FEB64F72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72637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33A6-0124-4835-97CE-9654D6876200}" type="datetimeFigureOut">
              <a:rPr lang="en-ZA"/>
              <a:pPr>
                <a:defRPr/>
              </a:pPr>
              <a:t>2014/03/20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F1D1-C4F9-4E65-A47A-186C3EDB7D2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0536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F26E-FAE2-4D70-826E-C087C3DCA0E1}" type="datetimeFigureOut">
              <a:rPr lang="en-ZA"/>
              <a:pPr>
                <a:defRPr/>
              </a:pPr>
              <a:t>2014/03/20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BACD-6D46-44B7-9B7D-17E6B46B28C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4571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F021EA2-799E-427B-9BE2-F71A7151ADF0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1C2E480-0A55-4BA0-9DB3-B184AB008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97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4"/>
            <a:ext cx="8229600" cy="743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4ED0940-1E15-4D92-8F49-B94700F116E4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3E34E90-2B77-4929-AF3D-71AABBFB8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42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245920-C01A-470F-82BD-1321016ADBF7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A8DEA5A-7929-4D36-9377-F63553962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9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E39873C-B67E-463B-A9C8-F8654353D451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94CF4B8-835D-4A83-8C0C-8F9EA8D8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87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0B1036E-2D56-4550-A6A9-52A173E9030A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BE0B978-9C88-491B-9AC8-8243EEB1C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621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F679ED-A9B2-49D3-8DD7-1517F58A7E79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CC5C6DC-145B-47A6-A31B-8EFEC3426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0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B2768A8-9448-4E4A-9DFA-636EA5101461}" type="datetimeFigureOut">
              <a:rPr lang="en-US"/>
              <a:pPr>
                <a:defRPr/>
              </a:pPr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4BAC659-357D-46FF-878D-1AA28BF2E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47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A5D6CC4-F2DF-40DB-9C75-1A1CD1553D5C}" type="datetimeFigureOut">
              <a:rPr lang="en-ZA"/>
              <a:pPr>
                <a:defRPr/>
              </a:pPr>
              <a:t>2014/03/20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63A5DE-B8BF-4228-85D1-01691293E09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33363" y="2251075"/>
            <a:ext cx="866616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the Water Resources Classification System and Determination of the Resource Quality Objectives for Significant Water Resources in the Letaba </a:t>
            </a:r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Catchment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Z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9e: </a:t>
            </a:r>
            <a:r>
              <a:rPr lang="en-Z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Consequences and ranking of operational </a:t>
            </a:r>
            <a:r>
              <a:rPr lang="en-Z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scenarios</a:t>
            </a:r>
          </a:p>
          <a:p>
            <a:pPr algn="ctr" eaLnBrk="1" hangingPunct="1">
              <a:defRPr/>
            </a:pPr>
            <a:r>
              <a:rPr lang="en-Z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Integrated Ranking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3 April 2014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Presented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by: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Pieter van Rooyen</a:t>
            </a:r>
          </a:p>
        </p:txBody>
      </p:sp>
    </p:spTree>
    <p:extLst>
      <p:ext uri="{BB962C8B-B14F-4D97-AF65-F5344CB8AC3E}">
        <p14:creationId xmlns:p14="http://schemas.microsoft.com/office/powerpoint/2010/main" xmlns="" val="18089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14300"/>
            <a:ext cx="8413750" cy="783771"/>
          </a:xfrm>
        </p:spPr>
        <p:txBody>
          <a:bodyPr/>
          <a:lstStyle/>
          <a:p>
            <a:r>
              <a:rPr lang="en-GB" sz="2400" b="1" dirty="0">
                <a:latin typeface="Futura Md BT" panose="020B0602020204020303" pitchFamily="34" charset="0"/>
              </a:rPr>
              <a:t>Resulting IUA Management Classes for all scenarios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1203701"/>
              </p:ext>
            </p:extLst>
          </p:nvPr>
        </p:nvGraphicFramePr>
        <p:xfrm>
          <a:off x="273050" y="1473200"/>
          <a:ext cx="8597900" cy="430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7121"/>
                <a:gridCol w="987166"/>
                <a:gridCol w="1492812"/>
                <a:gridCol w="1492812"/>
                <a:gridCol w="973657"/>
                <a:gridCol w="987166"/>
                <a:gridCol w="987166"/>
              </a:tblGrid>
              <a:tr h="1803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400" spc="25" dirty="0">
                          <a:effectLst/>
                        </a:rPr>
                        <a:t>Integrated Unit of Analysis</a:t>
                      </a:r>
                      <a:endParaRPr lang="en-GB" sz="18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400" spc="25" dirty="0">
                          <a:effectLst/>
                        </a:rPr>
                        <a:t>Scenarios and Management Class</a:t>
                      </a:r>
                      <a:endParaRPr lang="en-GB" sz="18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03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spc="25" dirty="0">
                          <a:effectLst/>
                        </a:rPr>
                        <a:t>PES</a:t>
                      </a:r>
                      <a:endParaRPr lang="en-GB" sz="14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spc="25" dirty="0">
                          <a:effectLst/>
                        </a:rPr>
                        <a:t>REC</a:t>
                      </a:r>
                      <a:endParaRPr lang="en-GB" sz="14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spc="25" dirty="0">
                          <a:effectLst/>
                        </a:rPr>
                        <a:t>5</a:t>
                      </a:r>
                      <a:endParaRPr lang="en-GB" sz="14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spc="25" dirty="0">
                          <a:effectLst/>
                        </a:rPr>
                        <a:t>6</a:t>
                      </a:r>
                      <a:endParaRPr lang="en-GB" sz="14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spc="25" dirty="0">
                          <a:effectLst/>
                        </a:rPr>
                        <a:t>9</a:t>
                      </a:r>
                      <a:endParaRPr lang="en-GB" sz="14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400" spc="25" dirty="0">
                          <a:effectLst/>
                        </a:rPr>
                        <a:t>10</a:t>
                      </a:r>
                      <a:endParaRPr lang="en-GB" sz="14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1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2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3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 smtClean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4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5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6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7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XXX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XXX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XXX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XXX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XXX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8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9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10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11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12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400" spc="25" dirty="0">
                          <a:effectLst/>
                        </a:rPr>
                        <a:t>I</a:t>
                      </a:r>
                      <a:endParaRPr lang="en-GB" sz="14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9400" y="5969000"/>
            <a:ext cx="6926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“XXX” – Scenario did not achieve Class III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899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83771"/>
          </a:xfrm>
        </p:spPr>
        <p:txBody>
          <a:bodyPr/>
          <a:lstStyle/>
          <a:p>
            <a:r>
              <a:rPr lang="en-GB" sz="2400" b="1" dirty="0">
                <a:latin typeface="Futura Md BT" panose="020B0602020204020303" pitchFamily="34" charset="0"/>
              </a:rPr>
              <a:t>Resulting IUA Management Classes for all scenarios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382675"/>
              </p:ext>
            </p:extLst>
          </p:nvPr>
        </p:nvGraphicFramePr>
        <p:xfrm>
          <a:off x="368301" y="758368"/>
          <a:ext cx="8318498" cy="6002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114"/>
                <a:gridCol w="3258692"/>
                <a:gridCol w="3258692"/>
              </a:tblGrid>
              <a:tr h="1186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400" spc="25" dirty="0">
                          <a:effectLst/>
                        </a:rPr>
                        <a:t>Integrated Unit of Analysis</a:t>
                      </a:r>
                      <a:endParaRPr lang="en-GB" sz="18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kern="1400" spc="25" dirty="0" smtClean="0">
                          <a:effectLst/>
                        </a:rPr>
                        <a:t>Scenario 10</a:t>
                      </a:r>
                      <a:endParaRPr lang="en-GB" sz="28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400" spc="25" smtClean="0">
                          <a:effectLst/>
                        </a:rPr>
                        <a:t>Draft Recommended</a:t>
                      </a:r>
                      <a:r>
                        <a:rPr lang="en-GB" sz="2000" b="1" kern="1400" spc="25" baseline="0" smtClean="0">
                          <a:effectLst/>
                        </a:rPr>
                        <a:t> Scenario’s</a:t>
                      </a:r>
                      <a:r>
                        <a:rPr lang="en-GB" sz="2000" b="1" kern="1400" spc="25" smtClean="0">
                          <a:effectLst/>
                        </a:rPr>
                        <a:t> </a:t>
                      </a:r>
                      <a:r>
                        <a:rPr lang="en-GB" sz="2000" b="1" kern="1400" spc="25" dirty="0" smtClean="0">
                          <a:effectLst/>
                        </a:rPr>
                        <a:t>Management Classes</a:t>
                      </a:r>
                      <a:endParaRPr lang="en-GB" sz="1800" b="1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34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Futura Md BT" panose="020B0602020204020303" pitchFamily="34" charset="0"/>
                        </a:rPr>
                        <a:t>1</a:t>
                      </a:r>
                      <a:endParaRPr lang="en-GB" sz="20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kern="1400" spc="25" dirty="0">
                          <a:solidFill>
                            <a:srgbClr val="FF0000"/>
                          </a:solidFill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GB" sz="2400" b="1" kern="1400" spc="25" dirty="0">
                        <a:solidFill>
                          <a:srgbClr val="FF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kern="1400" spc="25" dirty="0" smtClean="0">
                          <a:solidFill>
                            <a:srgbClr val="FF0000"/>
                          </a:solidFill>
                          <a:effectLst/>
                          <a:latin typeface="Futura Md BT" panose="020B0602020204020303" pitchFamily="34" charset="0"/>
                        </a:rPr>
                        <a:t>II</a:t>
                      </a:r>
                      <a:endParaRPr lang="en-GB" sz="2400" b="1" kern="1400" spc="25" dirty="0">
                        <a:solidFill>
                          <a:srgbClr val="FF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34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Futura Md BT" panose="020B0602020204020303" pitchFamily="34" charset="0"/>
                        </a:rPr>
                        <a:t>2</a:t>
                      </a:r>
                      <a:endParaRPr lang="en-GB" sz="20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34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Futura Md BT" panose="020B0602020204020303" pitchFamily="34" charset="0"/>
                        </a:rPr>
                        <a:t>3</a:t>
                      </a:r>
                      <a:endParaRPr lang="en-GB" sz="20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34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Futura Md BT" panose="020B0602020204020303" pitchFamily="34" charset="0"/>
                        </a:rPr>
                        <a:t>4</a:t>
                      </a:r>
                      <a:endParaRPr lang="en-GB" sz="20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 smtClean="0">
                          <a:effectLst/>
                          <a:latin typeface="Futura Md BT" panose="020B0602020204020303" pitchFamily="34" charset="0"/>
                        </a:rPr>
                        <a:t>II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 smtClean="0">
                          <a:effectLst/>
                          <a:latin typeface="Futura Md BT" panose="020B0602020204020303" pitchFamily="34" charset="0"/>
                        </a:rPr>
                        <a:t>II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34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Futura Md BT" panose="020B0602020204020303" pitchFamily="34" charset="0"/>
                        </a:rPr>
                        <a:t>5</a:t>
                      </a:r>
                      <a:endParaRPr lang="en-GB" sz="20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34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Futura Md BT" panose="020B0602020204020303" pitchFamily="34" charset="0"/>
                        </a:rPr>
                        <a:t>6</a:t>
                      </a:r>
                      <a:endParaRPr lang="en-GB" sz="20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34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Futura Md BT" panose="020B0602020204020303" pitchFamily="34" charset="0"/>
                        </a:rPr>
                        <a:t>7</a:t>
                      </a:r>
                      <a:endParaRPr lang="en-GB" sz="20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solidFill>
                            <a:srgbClr val="FF0000"/>
                          </a:solidFill>
                          <a:effectLst/>
                          <a:latin typeface="Futura Md BT" panose="020B0602020204020303" pitchFamily="34" charset="0"/>
                        </a:rPr>
                        <a:t>XXX</a:t>
                      </a:r>
                      <a:endParaRPr lang="en-GB" sz="2400" kern="1400" spc="25" dirty="0">
                        <a:solidFill>
                          <a:srgbClr val="FF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400" kern="1400" spc="25" dirty="0" smtClean="0">
                          <a:solidFill>
                            <a:srgbClr val="FF0000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III</a:t>
                      </a:r>
                      <a:endParaRPr lang="en-GB" sz="2400" kern="1400" spc="25" dirty="0">
                        <a:solidFill>
                          <a:srgbClr val="FF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34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Futura Md BT" panose="020B0602020204020303" pitchFamily="34" charset="0"/>
                        </a:rPr>
                        <a:t>8</a:t>
                      </a:r>
                      <a:endParaRPr lang="en-GB" sz="20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34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Futura Md BT" panose="020B0602020204020303" pitchFamily="34" charset="0"/>
                        </a:rPr>
                        <a:t>9</a:t>
                      </a:r>
                      <a:endParaRPr lang="en-GB" sz="20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34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Futura Md BT" panose="020B0602020204020303" pitchFamily="34" charset="0"/>
                        </a:rPr>
                        <a:t>10</a:t>
                      </a:r>
                      <a:endParaRPr lang="en-GB" sz="20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34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Futura Md BT" panose="020B0602020204020303" pitchFamily="34" charset="0"/>
                        </a:rPr>
                        <a:t>11</a:t>
                      </a:r>
                      <a:endParaRPr lang="en-GB" sz="20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34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  <a:latin typeface="Futura Md BT" panose="020B0602020204020303" pitchFamily="34" charset="0"/>
                        </a:rPr>
                        <a:t>12</a:t>
                      </a:r>
                      <a:endParaRPr lang="en-GB" sz="20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kern="1400" spc="25" dirty="0">
                          <a:effectLst/>
                          <a:latin typeface="Futura Md BT" panose="020B0602020204020303" pitchFamily="34" charset="0"/>
                        </a:rPr>
                        <a:t>I</a:t>
                      </a:r>
                      <a:endParaRPr lang="en-GB" sz="2400" kern="1400" spc="25" dirty="0">
                        <a:effectLst/>
                        <a:latin typeface="Futura Md BT" panose="020B0602020204020303" pitchFamily="34" charset="0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67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600"/>
            <a:ext cx="8229600" cy="783771"/>
          </a:xfrm>
        </p:spPr>
        <p:txBody>
          <a:bodyPr/>
          <a:lstStyle/>
          <a:p>
            <a:r>
              <a:rPr lang="en-GB" sz="3600" b="1" dirty="0" smtClean="0"/>
              <a:t>Draft Recommended ECs </a:t>
            </a:r>
            <a:r>
              <a:rPr lang="en-GB" sz="3600" b="1" dirty="0"/>
              <a:t>and </a:t>
            </a:r>
            <a:r>
              <a:rPr lang="en-GB" sz="3600" b="1" dirty="0" smtClean="0"/>
              <a:t>MCs </a:t>
            </a:r>
            <a:endParaRPr lang="en-GB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5126577"/>
              </p:ext>
            </p:extLst>
          </p:nvPr>
        </p:nvGraphicFramePr>
        <p:xfrm>
          <a:off x="457200" y="450371"/>
          <a:ext cx="8293102" cy="6426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337"/>
                <a:gridCol w="1421265"/>
                <a:gridCol w="544013"/>
                <a:gridCol w="1007507"/>
                <a:gridCol w="343621"/>
                <a:gridCol w="383435"/>
                <a:gridCol w="1218306"/>
                <a:gridCol w="859218"/>
                <a:gridCol w="469900"/>
                <a:gridCol w="863600"/>
                <a:gridCol w="342900"/>
              </a:tblGrid>
              <a:tr h="20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Nodes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River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IUA</a:t>
                      </a:r>
                      <a:endParaRPr lang="en-GB" sz="900" kern="1400" spc="25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EC</a:t>
                      </a:r>
                      <a:endParaRPr lang="en-GB" sz="900" kern="1400" spc="25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MC</a:t>
                      </a:r>
                      <a:endParaRPr lang="en-GB" sz="900" kern="1400" spc="25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 rowSpan="3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en-GB" sz="900" kern="1400" spc="25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Nodes</a:t>
                      </a:r>
                      <a:endParaRPr lang="en-GB" sz="900" kern="1400" spc="25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River</a:t>
                      </a:r>
                      <a:endParaRPr lang="en-GB" sz="900" kern="1400" spc="25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IUA</a:t>
                      </a:r>
                      <a:endParaRPr lang="en-GB" sz="900" kern="1400" spc="25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EC</a:t>
                      </a:r>
                      <a:endParaRPr lang="en-GB" sz="900" kern="1400" spc="25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MC</a:t>
                      </a:r>
                      <a:endParaRPr lang="en-GB" sz="900" kern="1400" spc="25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B81A-00242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Broederstroom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II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B82A-00168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Middel Letaba</a:t>
                      </a:r>
                    </a:p>
                  </a:txBody>
                  <a:tcPr marL="18000" marR="18000" marT="10800" marB="1080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7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III</a:t>
                      </a:r>
                    </a:p>
                  </a:txBody>
                  <a:tcPr marL="18000" marR="18000" marT="10800" marB="10800" anchor="ctr"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B81A-00256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+mn-lt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B82B-00173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Koedoes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B81A-00263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+mn-lt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B82C-00175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Brandboontjies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E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B81A-00270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Broederstroom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B82D-00163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Lebjelebore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B81B-00233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Mahitse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B82D-00154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Middel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B81B-00234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Mahitse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B82D-00166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Mosukodutsi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B81B-00246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Politsi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B82D-00146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Middel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E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B81B-00251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900" dirty="0">
                        <a:effectLst/>
                        <a:latin typeface="+mn-lt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B82E-00149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Khwali</a:t>
                      </a:r>
                    </a:p>
                  </a:txBody>
                  <a:tcPr marL="18000" marR="18000" marT="10800" marB="1080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8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</a:t>
                      </a:r>
                    </a:p>
                  </a:txBody>
                  <a:tcPr marL="18000" marR="18000" marT="10800" marB="1080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II</a:t>
                      </a:r>
                    </a:p>
                  </a:txBody>
                  <a:tcPr marL="18000" marR="18000" marT="10800" marB="10800" anchor="ctr"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B81B-00269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Morudi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B82E-00150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Little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B81B-00227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Mahitse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B82F-00141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Soeketse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B81B-00240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Politsi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B82F-00128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Little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B81B-00247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Great </a:t>
                      </a: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Letaba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B82F-00137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Little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EWR1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Great </a:t>
                      </a: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Letaba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EWR5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Little Letaba</a:t>
                      </a:r>
                    </a:p>
                  </a:txBody>
                  <a:tcPr marL="18000" marR="18000" marT="10800" marB="1080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9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C/D</a:t>
                      </a:r>
                    </a:p>
                  </a:txBody>
                  <a:tcPr marL="18000" marR="18000" marT="10800" marB="1080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III</a:t>
                      </a:r>
                    </a:p>
                  </a:txBody>
                  <a:tcPr marL="18000" marR="18000" marT="10800" marB="10800" anchor="ctr"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B81D-00277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Thabina</a:t>
                      </a:r>
                    </a:p>
                  </a:txBody>
                  <a:tcPr marL="18000" marR="18000" marT="10800" marB="1080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8000" marR="18000" marT="10800" marB="1080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III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B82J-00165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Little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C/D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B81D-00280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Bobs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B82J-00178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Little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C/D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6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B81D-00296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Mothlaka-Semeetse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B82J-00201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Little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C/D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EWR2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Letsitele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B82J-00207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Little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C/D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B81D-00272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Letsitele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B82H-00127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Nsama</a:t>
                      </a:r>
                    </a:p>
                  </a:txBody>
                  <a:tcPr marL="18000" marR="18000" marT="10800" marB="1080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I</a:t>
                      </a:r>
                    </a:p>
                  </a:txBody>
                  <a:tcPr marL="18000" marR="18000" marT="10800" marB="10800" anchor="ctr"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B81C-00245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Great Letaba</a:t>
                      </a:r>
                    </a:p>
                  </a:txBody>
                  <a:tcPr marL="18000" marR="18000" marT="10800" marB="1080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III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B82H-00139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Magobe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B81E-00213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Nwanedzi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B82H-00157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Nsama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B81E-00244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Great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B82J-00153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Nalatsi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EWR3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Great Letaba</a:t>
                      </a:r>
                    </a:p>
                  </a:txBody>
                  <a:tcPr marL="18000" marR="18000" marT="10800" marB="1080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4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II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B82J-00159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Byashishi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B81F-00212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Great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B82J-00197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Ka-Malilibone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B81F-00215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Great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B83A-00220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Letaba</a:t>
                      </a:r>
                    </a:p>
                  </a:txBody>
                  <a:tcPr marL="18000" marR="18000" marT="10800" marB="1080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11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</a:t>
                      </a:r>
                    </a:p>
                  </a:txBody>
                  <a:tcPr marL="18000" marR="18000" marT="10800" marB="1080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II</a:t>
                      </a:r>
                    </a:p>
                  </a:txBody>
                  <a:tcPr marL="18000" marR="18000" marT="10800" marB="10800" anchor="ctr"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B81F-00218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Great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B83A-00230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Letaba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B81F-00231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Great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EWR6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Letaba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B81J-00209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Great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B83A-00252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EWR4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Great Letaba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B83D-00250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Letaba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B81F-00228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Reshwele</a:t>
                      </a:r>
                    </a:p>
                  </a:txBody>
                  <a:tcPr marL="18000" marR="18000" marT="10800" marB="1080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</a:t>
                      </a:r>
                    </a:p>
                  </a:txBody>
                  <a:tcPr marL="18000" marR="18000" marT="10800" marB="1080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I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EWR7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Letaba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B81F-00232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Makwena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B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B83E-00265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Letaba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B81F-00189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Merekome</a:t>
                      </a:r>
                    </a:p>
                  </a:txBody>
                  <a:tcPr marL="18000" marR="18000" marT="10800" marB="1080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III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B83A-00193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Shipikani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12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A</a:t>
                      </a:r>
                    </a:p>
                  </a:txBody>
                  <a:tcPr marL="18000" marR="18000" marT="10800" marB="1080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I</a:t>
                      </a:r>
                    </a:p>
                  </a:txBody>
                  <a:tcPr marL="18000" marR="18000" marT="10800" marB="10800" anchor="ctr"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B81F-00203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Lerwatlou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B83A-00238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Nharhweni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B81G-00164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Molototsi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B83A-00254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Ngwenyeni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B81H-00162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Metsemola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B83B-00161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Tsende</a:t>
                      </a:r>
                      <a:endParaRPr lang="en-GB" sz="9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B81H-00171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Molototsi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B83D-00204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Manyeleti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B81J-00187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Mbhawula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B83D-00208</a:t>
                      </a:r>
                    </a:p>
                  </a:txBody>
                  <a:tcPr marL="18000" marR="18000" marT="10800" marB="108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kern="1400" spc="25">
                          <a:effectLst/>
                          <a:latin typeface="+mn-lt"/>
                          <a:ea typeface="Times New Roman"/>
                          <a:cs typeface="Calibri"/>
                        </a:rPr>
                        <a:t>Makhadzi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400" spc="25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A</a:t>
                      </a:r>
                    </a:p>
                  </a:txBody>
                  <a:tcPr marL="18000" marR="18000" marT="10800" marB="1080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39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_Projects\Letaba Classification\05_Meetings\01_PSCs\03_April 2014\5_tries\mc_to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282" y="715944"/>
            <a:ext cx="8262257" cy="584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latin typeface="Futura Md BT" panose="020B0602020204020303" pitchFamily="34" charset="0"/>
              </a:rPr>
              <a:t>Implication of Management Classes</a:t>
            </a:r>
            <a:endParaRPr lang="en-GB" sz="3200" dirty="0">
              <a:latin typeface="Futura Md BT" panose="020B06020202040203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251700" y="1813005"/>
            <a:ext cx="457200" cy="406400"/>
          </a:xfrm>
          <a:prstGeom prst="ellipse">
            <a:avLst/>
          </a:prstGeom>
          <a:solidFill>
            <a:srgbClr val="99FF99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8" name="Oval 7"/>
          <p:cNvSpPr/>
          <p:nvPr/>
        </p:nvSpPr>
        <p:spPr>
          <a:xfrm>
            <a:off x="7251700" y="2524205"/>
            <a:ext cx="457200" cy="4064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9" name="TextBox 7"/>
          <p:cNvSpPr txBox="1"/>
          <p:nvPr/>
        </p:nvSpPr>
        <p:spPr>
          <a:xfrm>
            <a:off x="7708900" y="1739206"/>
            <a:ext cx="1054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solidFill>
                  <a:schemeClr val="tx1"/>
                </a:solidFill>
                <a:latin typeface="+mj-lt"/>
              </a:rPr>
              <a:t>MC II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7708900" y="2483704"/>
            <a:ext cx="127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solidFill>
                  <a:schemeClr val="tx1"/>
                </a:solidFill>
                <a:latin typeface="+mj-lt"/>
              </a:rPr>
              <a:t>MC III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51700" y="1231207"/>
            <a:ext cx="457200" cy="406400"/>
          </a:xfrm>
          <a:prstGeom prst="ellipse">
            <a:avLst/>
          </a:prstGeom>
          <a:solidFill>
            <a:srgbClr val="CDFFFF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12" name="TextBox 7"/>
          <p:cNvSpPr txBox="1"/>
          <p:nvPr/>
        </p:nvSpPr>
        <p:spPr>
          <a:xfrm>
            <a:off x="7708900" y="1157408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mtClean="0">
                <a:solidFill>
                  <a:schemeClr val="tx1"/>
                </a:solidFill>
                <a:latin typeface="+mj-lt"/>
              </a:rPr>
              <a:t>MC I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236687" y="5515431"/>
            <a:ext cx="4472213" cy="839197"/>
          </a:xfrm>
          <a:prstGeom prst="wedgeRectCallout">
            <a:avLst>
              <a:gd name="adj1" fmla="val 41825"/>
              <a:gd name="adj2" fmla="val 50437"/>
            </a:avLst>
          </a:prstGeom>
          <a:solidFill>
            <a:srgbClr val="99FF99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ZA" sz="1800" dirty="0" err="1">
                <a:solidFill>
                  <a:schemeClr val="tx1"/>
                </a:solidFill>
              </a:rPr>
              <a:t>IUA</a:t>
            </a:r>
            <a:r>
              <a:rPr lang="en-ZA" sz="1800" dirty="0">
                <a:solidFill>
                  <a:schemeClr val="tx1"/>
                </a:solidFill>
              </a:rPr>
              <a:t> 4 (</a:t>
            </a:r>
            <a:r>
              <a:rPr lang="en-ZA" sz="1800" dirty="0" err="1">
                <a:solidFill>
                  <a:schemeClr val="tx1"/>
                </a:solidFill>
              </a:rPr>
              <a:t>Letaba</a:t>
            </a:r>
            <a:r>
              <a:rPr lang="en-ZA" sz="1800" dirty="0">
                <a:solidFill>
                  <a:schemeClr val="tx1"/>
                </a:solidFill>
              </a:rPr>
              <a:t> – </a:t>
            </a:r>
            <a:r>
              <a:rPr lang="en-ZA" sz="1800" dirty="0" err="1">
                <a:solidFill>
                  <a:schemeClr val="tx1"/>
                </a:solidFill>
              </a:rPr>
              <a:t>Nwamitwa</a:t>
            </a:r>
            <a:r>
              <a:rPr lang="en-ZA" sz="1800" dirty="0">
                <a:solidFill>
                  <a:schemeClr val="tx1"/>
                </a:solidFill>
              </a:rPr>
              <a:t> to Klein </a:t>
            </a:r>
            <a:r>
              <a:rPr lang="en-ZA" sz="1800" dirty="0" err="1">
                <a:solidFill>
                  <a:schemeClr val="tx1"/>
                </a:solidFill>
              </a:rPr>
              <a:t>Letaba</a:t>
            </a:r>
            <a:r>
              <a:rPr lang="en-ZA" sz="1800" dirty="0">
                <a:solidFill>
                  <a:schemeClr val="tx1"/>
                </a:solidFill>
              </a:rPr>
              <a:t>)</a:t>
            </a:r>
          </a:p>
          <a:p>
            <a:pPr algn="ctr" defTabSz="914400"/>
            <a:r>
              <a:rPr lang="en-ZA" sz="1800" dirty="0" err="1">
                <a:solidFill>
                  <a:schemeClr val="tx1"/>
                </a:solidFill>
              </a:rPr>
              <a:t>IUA</a:t>
            </a:r>
            <a:r>
              <a:rPr lang="en-ZA" sz="1800" dirty="0">
                <a:solidFill>
                  <a:schemeClr val="tx1"/>
                </a:solidFill>
              </a:rPr>
              <a:t> 11 (</a:t>
            </a:r>
            <a:r>
              <a:rPr lang="en-ZA" sz="1800" dirty="0" err="1">
                <a:solidFill>
                  <a:schemeClr val="tx1"/>
                </a:solidFill>
              </a:rPr>
              <a:t>Letaba</a:t>
            </a:r>
            <a:r>
              <a:rPr lang="en-ZA" sz="1800" dirty="0">
                <a:solidFill>
                  <a:schemeClr val="tx1"/>
                </a:solidFill>
              </a:rPr>
              <a:t> in </a:t>
            </a:r>
            <a:r>
              <a:rPr lang="en-ZA" sz="1800" dirty="0" err="1">
                <a:solidFill>
                  <a:schemeClr val="tx1"/>
                </a:solidFill>
              </a:rPr>
              <a:t>KNP</a:t>
            </a:r>
            <a:r>
              <a:rPr lang="en-ZA" sz="1800" dirty="0">
                <a:solidFill>
                  <a:schemeClr val="tx1"/>
                </a:solidFill>
              </a:rPr>
              <a:t>)</a:t>
            </a:r>
          </a:p>
          <a:p>
            <a:pPr algn="ctr" defTabSz="914400"/>
            <a:r>
              <a:rPr lang="en-ZA" sz="1800" dirty="0">
                <a:solidFill>
                  <a:schemeClr val="tx1"/>
                </a:solidFill>
              </a:rPr>
              <a:t>MC II</a:t>
            </a:r>
            <a:endParaRPr lang="en-GB" sz="18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5472794" y="4521200"/>
            <a:ext cx="1645556" cy="994231"/>
          </a:xfrm>
          <a:prstGeom prst="straightConnector1">
            <a:avLst/>
          </a:prstGeom>
          <a:ln>
            <a:solidFill>
              <a:schemeClr val="tx1">
                <a:alpha val="4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0"/>
          </p:cNvCxnSpPr>
          <p:nvPr/>
        </p:nvCxnSpPr>
        <p:spPr>
          <a:xfrm flipH="1" flipV="1">
            <a:off x="4572000" y="4267200"/>
            <a:ext cx="900794" cy="1248231"/>
          </a:xfrm>
          <a:prstGeom prst="straightConnector1">
            <a:avLst/>
          </a:prstGeom>
          <a:ln>
            <a:solidFill>
              <a:schemeClr val="tx1">
                <a:alpha val="4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46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smtClean="0">
                <a:latin typeface="Futura Md BT" panose="020B0602020204020303" pitchFamily="34" charset="0"/>
              </a:rPr>
              <a:t>MC US of proposed Nwamitwa Dam</a:t>
            </a:r>
            <a:endParaRPr lang="en-GB" sz="3200" b="1" dirty="0">
              <a:latin typeface="Futura Md BT" panose="020B0602020204020303" pitchFamily="34" charset="0"/>
            </a:endParaRPr>
          </a:p>
        </p:txBody>
      </p:sp>
      <p:pic>
        <p:nvPicPr>
          <p:cNvPr id="6146" name="Picture 2" descr="C:\Users\Delana\AppData\Local\Microsoft\Windows Live Mail\WLMDSS.tmp\WLM37FA.tmp\mc_iua1-2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94" t="16317" r="14167" b="13174"/>
          <a:stretch/>
        </p:blipFill>
        <p:spPr bwMode="auto">
          <a:xfrm>
            <a:off x="3019889" y="888960"/>
            <a:ext cx="6124111" cy="420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9103" y="783771"/>
            <a:ext cx="4193006" cy="228869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IUA 1I (Letaba US of Tzaneen Dam)</a:t>
            </a:r>
            <a:endParaRPr lang="en-Z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Forestry, run-of river &amp; groundwater abstraction, operation of various dams.  </a:t>
            </a:r>
            <a:endParaRPr lang="en-ZA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 C EC </a:t>
            </a: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lower.</a:t>
            </a:r>
            <a:endParaRPr lang="en-ZA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Maintaining </a:t>
            </a: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areas in REC in the tribs will </a:t>
            </a:r>
            <a:r>
              <a:rPr lang="en-Z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impact </a:t>
            </a: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economic activities.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b="1" smtClean="0">
                <a:latin typeface="Arial" pitchFamily="34" charset="0"/>
                <a:cs typeface="Arial" pitchFamily="34" charset="0"/>
              </a:rPr>
              <a:t>Implementation of Sc 11 in main river will maintain the REC</a:t>
            </a:r>
            <a:r>
              <a:rPr lang="en-ZA" sz="1800" smtClean="0">
                <a:latin typeface="Arial" pitchFamily="34" charset="0"/>
                <a:cs typeface="Arial" pitchFamily="34" charset="0"/>
              </a:rPr>
              <a:t>.</a:t>
            </a:r>
            <a:endParaRPr lang="en-ZA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0994" y="4547898"/>
            <a:ext cx="4193006" cy="2031325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IUA 3 (Letaba DS of Tzaneen to Nwamitwa)</a:t>
            </a:r>
            <a:endParaRPr lang="en-Z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Formal irrigation, supplied from Tzaneen and stored in various dams. </a:t>
            </a:r>
            <a:endParaRPr lang="en-ZA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Dominated by D EC.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b="1" smtClean="0">
                <a:latin typeface="Arial" pitchFamily="34" charset="0"/>
                <a:cs typeface="Arial" pitchFamily="34" charset="0"/>
              </a:rPr>
              <a:t>Implementing Sc 11 should not impact on the REC of these rivers</a:t>
            </a:r>
            <a:r>
              <a:rPr lang="en-ZA" sz="1800" smtClean="0">
                <a:latin typeface="Arial" pitchFamily="34" charset="0"/>
                <a:cs typeface="Arial" pitchFamily="34" charset="0"/>
              </a:rPr>
              <a:t>.</a:t>
            </a:r>
            <a:endParaRPr lang="en-ZA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19233"/>
            <a:ext cx="4318000" cy="2862322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IUA 2 (Letsitele and Thabina)</a:t>
            </a:r>
            <a:endParaRPr lang="en-Z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Agriculture (formal &amp; informal) with run-of river and groundwater abstraction.  Small dams, forestry.  Dense population in lower reaches. </a:t>
            </a:r>
            <a:endParaRPr lang="en-ZA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 SCs in B (source areas), one in a C and two in a D (longest stretch).</a:t>
            </a:r>
            <a:endParaRPr lang="en-ZA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Maintaining </a:t>
            </a:r>
            <a:r>
              <a:rPr lang="en-Z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areas in the REC while implementing Sc 11 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 not impact on </a:t>
            </a:r>
            <a:r>
              <a:rPr lang="en-Z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 economic activities.</a:t>
            </a:r>
            <a:endParaRPr lang="en-Z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8204200" y="2857500"/>
            <a:ext cx="512359" cy="1689100"/>
          </a:xfrm>
          <a:custGeom>
            <a:avLst/>
            <a:gdLst>
              <a:gd name="connsiteX0" fmla="*/ 203200 w 512359"/>
              <a:gd name="connsiteY0" fmla="*/ 1689100 h 1689100"/>
              <a:gd name="connsiteX1" fmla="*/ 508000 w 512359"/>
              <a:gd name="connsiteY1" fmla="*/ 584200 h 1689100"/>
              <a:gd name="connsiteX2" fmla="*/ 0 w 512359"/>
              <a:gd name="connsiteY2" fmla="*/ 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359" h="1689100">
                <a:moveTo>
                  <a:pt x="203200" y="1689100"/>
                </a:moveTo>
                <a:cubicBezTo>
                  <a:pt x="372533" y="1277408"/>
                  <a:pt x="541867" y="865717"/>
                  <a:pt x="508000" y="584200"/>
                </a:cubicBezTo>
                <a:cubicBezTo>
                  <a:pt x="474133" y="302683"/>
                  <a:pt x="237066" y="151341"/>
                  <a:pt x="0" y="0"/>
                </a:cubicBezTo>
              </a:path>
            </a:pathLst>
          </a:custGeom>
          <a:noFill/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Freeform 7"/>
          <p:cNvSpPr/>
          <p:nvPr/>
        </p:nvSpPr>
        <p:spPr>
          <a:xfrm>
            <a:off x="4305300" y="4304961"/>
            <a:ext cx="952500" cy="559139"/>
          </a:xfrm>
          <a:custGeom>
            <a:avLst/>
            <a:gdLst>
              <a:gd name="connsiteX0" fmla="*/ 0 w 952500"/>
              <a:gd name="connsiteY0" fmla="*/ 559139 h 559139"/>
              <a:gd name="connsiteX1" fmla="*/ 215900 w 952500"/>
              <a:gd name="connsiteY1" fmla="*/ 241639 h 559139"/>
              <a:gd name="connsiteX2" fmla="*/ 609600 w 952500"/>
              <a:gd name="connsiteY2" fmla="*/ 38439 h 559139"/>
              <a:gd name="connsiteX3" fmla="*/ 952500 w 952500"/>
              <a:gd name="connsiteY3" fmla="*/ 339 h 5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559139">
                <a:moveTo>
                  <a:pt x="0" y="559139"/>
                </a:moveTo>
                <a:cubicBezTo>
                  <a:pt x="57150" y="443780"/>
                  <a:pt x="114300" y="328422"/>
                  <a:pt x="215900" y="241639"/>
                </a:cubicBezTo>
                <a:cubicBezTo>
                  <a:pt x="317500" y="154856"/>
                  <a:pt x="486833" y="78656"/>
                  <a:pt x="609600" y="38439"/>
                </a:cubicBezTo>
                <a:cubicBezTo>
                  <a:pt x="732367" y="-1778"/>
                  <a:pt x="842433" y="-720"/>
                  <a:pt x="952500" y="339"/>
                </a:cubicBezTo>
              </a:path>
            </a:pathLst>
          </a:custGeom>
          <a:noFill/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Freeform 9"/>
          <p:cNvSpPr/>
          <p:nvPr/>
        </p:nvSpPr>
        <p:spPr>
          <a:xfrm>
            <a:off x="4152900" y="977900"/>
            <a:ext cx="863600" cy="647700"/>
          </a:xfrm>
          <a:custGeom>
            <a:avLst/>
            <a:gdLst>
              <a:gd name="connsiteX0" fmla="*/ 0 w 863600"/>
              <a:gd name="connsiteY0" fmla="*/ 0 h 647700"/>
              <a:gd name="connsiteX1" fmla="*/ 381000 w 863600"/>
              <a:gd name="connsiteY1" fmla="*/ 165100 h 647700"/>
              <a:gd name="connsiteX2" fmla="*/ 723900 w 863600"/>
              <a:gd name="connsiteY2" fmla="*/ 520700 h 647700"/>
              <a:gd name="connsiteX3" fmla="*/ 863600 w 863600"/>
              <a:gd name="connsiteY3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3600" h="647700">
                <a:moveTo>
                  <a:pt x="0" y="0"/>
                </a:moveTo>
                <a:cubicBezTo>
                  <a:pt x="130175" y="39158"/>
                  <a:pt x="260350" y="78317"/>
                  <a:pt x="381000" y="165100"/>
                </a:cubicBezTo>
                <a:cubicBezTo>
                  <a:pt x="501650" y="251883"/>
                  <a:pt x="643467" y="440267"/>
                  <a:pt x="723900" y="520700"/>
                </a:cubicBezTo>
                <a:cubicBezTo>
                  <a:pt x="804333" y="601133"/>
                  <a:pt x="833966" y="624416"/>
                  <a:pt x="863600" y="647700"/>
                </a:cubicBezTo>
              </a:path>
            </a:pathLst>
          </a:custGeom>
          <a:noFill/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228600" y="3295650"/>
            <a:ext cx="457200" cy="406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13" name="Oval 12"/>
          <p:cNvSpPr/>
          <p:nvPr/>
        </p:nvSpPr>
        <p:spPr>
          <a:xfrm>
            <a:off x="7340600" y="745829"/>
            <a:ext cx="457200" cy="4064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14" name="TextBox 7"/>
          <p:cNvSpPr txBox="1"/>
          <p:nvPr/>
        </p:nvSpPr>
        <p:spPr>
          <a:xfrm>
            <a:off x="685800" y="3221851"/>
            <a:ext cx="1054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solidFill>
                  <a:schemeClr val="tx1"/>
                </a:solidFill>
                <a:latin typeface="+mj-lt"/>
              </a:rPr>
              <a:t>MC II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7797800" y="705328"/>
            <a:ext cx="127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solidFill>
                  <a:schemeClr val="tx1"/>
                </a:solidFill>
                <a:latin typeface="+mj-lt"/>
              </a:rPr>
              <a:t>MC III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3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ana\AppData\Local\Microsoft\Windows Live Mail\WLMDSS.tmp\WLM37FA.tmp\mc_iua4-5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 t="11701" r="4445" b="12487"/>
          <a:stretch/>
        </p:blipFill>
        <p:spPr bwMode="auto">
          <a:xfrm>
            <a:off x="2235200" y="608360"/>
            <a:ext cx="6908800" cy="40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26461"/>
            <a:ext cx="4193006" cy="2565693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ZA" sz="1800" smtClean="0"/>
              <a:t>IUA 6: (Northern tribs to Letaba)</a:t>
            </a:r>
          </a:p>
          <a:p>
            <a:pPr marL="144000" indent="-144000" algn="l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b="0" smtClean="0"/>
              <a:t>3 short ephemeral rivers and sesonal Molototsi.</a:t>
            </a:r>
          </a:p>
          <a:p>
            <a:pPr marL="144000" indent="-144000" algn="l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b="0" smtClean="0"/>
              <a:t>Water supply to urban/domestic, irrigation, subsistance agriculture.</a:t>
            </a:r>
          </a:p>
          <a:p>
            <a:pPr marL="144000" indent="-144000" algn="l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b="0" smtClean="0"/>
              <a:t>Dominated by D.</a:t>
            </a:r>
          </a:p>
          <a:p>
            <a:pPr marL="144000" indent="-144000" algn="l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smtClean="0"/>
              <a:t>Implementing Sc 11 will not impact on the REC and current economic activities</a:t>
            </a:r>
            <a:endParaRPr lang="en-ZA" sz="1800"/>
          </a:p>
        </p:txBody>
      </p:sp>
      <p:sp>
        <p:nvSpPr>
          <p:cNvPr id="6" name="TextBox 5"/>
          <p:cNvSpPr txBox="1"/>
          <p:nvPr/>
        </p:nvSpPr>
        <p:spPr>
          <a:xfrm>
            <a:off x="4813300" y="4701908"/>
            <a:ext cx="4330700" cy="2011695"/>
          </a:xfrm>
          <a:prstGeom prst="rect">
            <a:avLst/>
          </a:prstGeom>
          <a:solidFill>
            <a:srgbClr val="CDFFFF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IUA 5: MC I (Southern tribs to Letaba)</a:t>
            </a:r>
            <a:endParaRPr lang="en-Z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Seasonal systems, Largely in private nature reserves (Ndzalema).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 EC.</a:t>
            </a:r>
            <a:endParaRPr lang="en-ZA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Scenario will not impact on REC &amp; rivers will be maintained in a B and MC I</a:t>
            </a:r>
            <a:endParaRPr lang="en-Z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29955"/>
            <a:ext cx="4193006" cy="2565693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IUA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4: (</a:t>
            </a:r>
            <a:r>
              <a:rPr lang="en-ZA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Letaba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ZA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Nwamitwa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Klein </a:t>
            </a:r>
            <a:r>
              <a:rPr lang="en-ZA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Letaba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Largely irrigation, some </a:t>
            </a:r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subsistance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 use, nature reserves</a:t>
            </a:r>
            <a:endParaRPr lang="en-ZA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 C EC.  High importance – REC improvement..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Implementing </a:t>
            </a:r>
            <a:r>
              <a:rPr lang="en-ZA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11 will maintain </a:t>
            </a:r>
            <a:r>
              <a:rPr lang="en-ZA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marginal improvement.  </a:t>
            </a:r>
            <a:r>
              <a:rPr lang="en-ZA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not achieve the REC</a:t>
            </a:r>
            <a:r>
              <a:rPr lang="en-Z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7171"/>
            <a:ext cx="9042400" cy="78377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400" b="1" smtClean="0">
                <a:solidFill>
                  <a:schemeClr val="bg1"/>
                </a:solidFill>
                <a:latin typeface="Futura Md BT" panose="020B0602020204020303" pitchFamily="34" charset="0"/>
              </a:rPr>
              <a:t>MC DS of proposed Nwamitwa Dam to Klein Letaba</a:t>
            </a:r>
            <a:endParaRPr lang="en-GB" sz="24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3654186"/>
            <a:ext cx="457200" cy="406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10" name="Oval 9"/>
          <p:cNvSpPr/>
          <p:nvPr/>
        </p:nvSpPr>
        <p:spPr>
          <a:xfrm>
            <a:off x="5970003" y="825500"/>
            <a:ext cx="457200" cy="4064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11" name="TextBox 7"/>
          <p:cNvSpPr txBox="1"/>
          <p:nvPr/>
        </p:nvSpPr>
        <p:spPr>
          <a:xfrm>
            <a:off x="457200" y="3580387"/>
            <a:ext cx="1054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solidFill>
                  <a:schemeClr val="tx1"/>
                </a:solidFill>
                <a:latin typeface="+mj-lt"/>
              </a:rPr>
              <a:t>MC II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427203" y="784999"/>
            <a:ext cx="127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solidFill>
                  <a:schemeClr val="tx1"/>
                </a:solidFill>
                <a:latin typeface="+mj-lt"/>
              </a:rPr>
              <a:t>MC III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4219870"/>
            <a:ext cx="457200" cy="406400"/>
          </a:xfrm>
          <a:prstGeom prst="ellipse">
            <a:avLst/>
          </a:prstGeom>
          <a:solidFill>
            <a:srgbClr val="CDFFFF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14" name="TextBox 7"/>
          <p:cNvSpPr txBox="1"/>
          <p:nvPr/>
        </p:nvSpPr>
        <p:spPr>
          <a:xfrm>
            <a:off x="7924800" y="4146071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mtClean="0">
                <a:solidFill>
                  <a:schemeClr val="tx1"/>
                </a:solidFill>
                <a:latin typeface="+mj-lt"/>
              </a:rPr>
              <a:t>MC I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193006" y="1231900"/>
            <a:ext cx="825500" cy="723900"/>
          </a:xfrm>
          <a:custGeom>
            <a:avLst/>
            <a:gdLst>
              <a:gd name="connsiteX0" fmla="*/ 0 w 825500"/>
              <a:gd name="connsiteY0" fmla="*/ 0 h 723900"/>
              <a:gd name="connsiteX1" fmla="*/ 558800 w 825500"/>
              <a:gd name="connsiteY1" fmla="*/ 279400 h 723900"/>
              <a:gd name="connsiteX2" fmla="*/ 825500 w 825500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500" h="723900">
                <a:moveTo>
                  <a:pt x="0" y="0"/>
                </a:moveTo>
                <a:cubicBezTo>
                  <a:pt x="210608" y="79375"/>
                  <a:pt x="421217" y="158750"/>
                  <a:pt x="558800" y="279400"/>
                </a:cubicBezTo>
                <a:cubicBezTo>
                  <a:pt x="696383" y="400050"/>
                  <a:pt x="760941" y="561975"/>
                  <a:pt x="825500" y="723900"/>
                </a:cubicBezTo>
              </a:path>
            </a:pathLst>
          </a:custGeom>
          <a:noFill/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Freeform 3"/>
          <p:cNvSpPr/>
          <p:nvPr/>
        </p:nvSpPr>
        <p:spPr>
          <a:xfrm>
            <a:off x="2476500" y="3770174"/>
            <a:ext cx="1854200" cy="357326"/>
          </a:xfrm>
          <a:custGeom>
            <a:avLst/>
            <a:gdLst>
              <a:gd name="connsiteX0" fmla="*/ 0 w 1854200"/>
              <a:gd name="connsiteY0" fmla="*/ 357326 h 357326"/>
              <a:gd name="connsiteX1" fmla="*/ 444500 w 1854200"/>
              <a:gd name="connsiteY1" fmla="*/ 14426 h 357326"/>
              <a:gd name="connsiteX2" fmla="*/ 1193800 w 1854200"/>
              <a:gd name="connsiteY2" fmla="*/ 77926 h 357326"/>
              <a:gd name="connsiteX3" fmla="*/ 1473200 w 1854200"/>
              <a:gd name="connsiteY3" fmla="*/ 204926 h 357326"/>
              <a:gd name="connsiteX4" fmla="*/ 1663700 w 1854200"/>
              <a:gd name="connsiteY4" fmla="*/ 179526 h 357326"/>
              <a:gd name="connsiteX5" fmla="*/ 1854200 w 1854200"/>
              <a:gd name="connsiteY5" fmla="*/ 141426 h 35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200" h="357326">
                <a:moveTo>
                  <a:pt x="0" y="357326"/>
                </a:moveTo>
                <a:cubicBezTo>
                  <a:pt x="122766" y="209159"/>
                  <a:pt x="245533" y="60993"/>
                  <a:pt x="444500" y="14426"/>
                </a:cubicBezTo>
                <a:cubicBezTo>
                  <a:pt x="643467" y="-32141"/>
                  <a:pt x="1022350" y="46176"/>
                  <a:pt x="1193800" y="77926"/>
                </a:cubicBezTo>
                <a:cubicBezTo>
                  <a:pt x="1365250" y="109676"/>
                  <a:pt x="1394883" y="187993"/>
                  <a:pt x="1473200" y="204926"/>
                </a:cubicBezTo>
                <a:cubicBezTo>
                  <a:pt x="1551517" y="221859"/>
                  <a:pt x="1600200" y="190109"/>
                  <a:pt x="1663700" y="179526"/>
                </a:cubicBezTo>
                <a:cubicBezTo>
                  <a:pt x="1727200" y="168943"/>
                  <a:pt x="1790700" y="155184"/>
                  <a:pt x="1854200" y="141426"/>
                </a:cubicBezTo>
              </a:path>
            </a:pathLst>
          </a:custGeom>
          <a:noFill/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Freeform 14"/>
          <p:cNvSpPr/>
          <p:nvPr/>
        </p:nvSpPr>
        <p:spPr>
          <a:xfrm>
            <a:off x="8229600" y="3771900"/>
            <a:ext cx="685800" cy="914400"/>
          </a:xfrm>
          <a:custGeom>
            <a:avLst/>
            <a:gdLst>
              <a:gd name="connsiteX0" fmla="*/ 685800 w 685800"/>
              <a:gd name="connsiteY0" fmla="*/ 914400 h 914400"/>
              <a:gd name="connsiteX1" fmla="*/ 647700 w 685800"/>
              <a:gd name="connsiteY1" fmla="*/ 508000 h 914400"/>
              <a:gd name="connsiteX2" fmla="*/ 457200 w 685800"/>
              <a:gd name="connsiteY2" fmla="*/ 254000 h 914400"/>
              <a:gd name="connsiteX3" fmla="*/ 0 w 685800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914400">
                <a:moveTo>
                  <a:pt x="685800" y="914400"/>
                </a:moveTo>
                <a:cubicBezTo>
                  <a:pt x="685800" y="766233"/>
                  <a:pt x="685800" y="618067"/>
                  <a:pt x="647700" y="508000"/>
                </a:cubicBezTo>
                <a:cubicBezTo>
                  <a:pt x="609600" y="397933"/>
                  <a:pt x="565150" y="338667"/>
                  <a:pt x="457200" y="254000"/>
                </a:cubicBezTo>
                <a:cubicBezTo>
                  <a:pt x="349250" y="169333"/>
                  <a:pt x="174625" y="84666"/>
                  <a:pt x="0" y="0"/>
                </a:cubicBezTo>
              </a:path>
            </a:pathLst>
          </a:custGeom>
          <a:noFill/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846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_Projects\Letaba Classification\05_Meetings\01_PSCs\03_April 2014\5_tries\mc_iua7-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738" b="3822"/>
          <a:stretch/>
        </p:blipFill>
        <p:spPr bwMode="auto">
          <a:xfrm>
            <a:off x="2708380" y="-68237"/>
            <a:ext cx="5025920" cy="63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79174"/>
            <a:ext cx="3556000" cy="23083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IUA 8: (Klein Letaba US of confl with Middle Letaba)</a:t>
            </a:r>
            <a:endParaRPr lang="en-Z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Commercial farming and rural areas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 </a:t>
            </a:r>
            <a:r>
              <a:rPr lang="en-Z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EC and higher.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Maintaining areas with C and higher EC will not impact on current </a:t>
            </a:r>
            <a:r>
              <a:rPr lang="en-Z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 activities</a:t>
            </a:r>
            <a:endParaRPr lang="en-Z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574867"/>
            <a:ext cx="2819400" cy="4278094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IUA 7 (Middle Letaba &amp; tribs US of Middle Letaba Dam)</a:t>
            </a:r>
            <a:endParaRPr lang="en-Z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Extensive formal agriculture, many farm dams, 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 D &amp; C PES and REC.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600" smtClean="0">
                <a:latin typeface="Arial" pitchFamily="34" charset="0"/>
                <a:cs typeface="Arial" pitchFamily="34" charset="0"/>
              </a:rPr>
              <a:t>Two sections in an E (inundation and water quality)</a:t>
            </a:r>
            <a:r>
              <a:rPr lang="en-ZA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600" smtClean="0">
                <a:latin typeface="Arial" pitchFamily="34" charset="0"/>
                <a:cs typeface="Arial" pitchFamily="34" charset="0"/>
              </a:rPr>
              <a:t>Currently, % of E rivers are such that IUA does not comply to MC III criteria.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it will be difficult to improve rivers, IUA to be managed in a MC III.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600" b="1" smtClean="0">
                <a:latin typeface="Arial" pitchFamily="34" charset="0"/>
                <a:cs typeface="Arial" pitchFamily="34" charset="0"/>
              </a:rPr>
              <a:t>Sc 11 does not impact on IUA or current economic activities.</a:t>
            </a:r>
            <a:endParaRPr lang="en-Z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568700" y="870656"/>
            <a:ext cx="1206500" cy="962680"/>
          </a:xfrm>
          <a:custGeom>
            <a:avLst/>
            <a:gdLst>
              <a:gd name="connsiteX0" fmla="*/ 0 w 1206500"/>
              <a:gd name="connsiteY0" fmla="*/ 5644 h 526344"/>
              <a:gd name="connsiteX1" fmla="*/ 673100 w 1206500"/>
              <a:gd name="connsiteY1" fmla="*/ 56444 h 526344"/>
              <a:gd name="connsiteX2" fmla="*/ 990600 w 1206500"/>
              <a:gd name="connsiteY2" fmla="*/ 412044 h 526344"/>
              <a:gd name="connsiteX3" fmla="*/ 1206500 w 1206500"/>
              <a:gd name="connsiteY3" fmla="*/ 526344 h 52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0" h="526344">
                <a:moveTo>
                  <a:pt x="0" y="5644"/>
                </a:moveTo>
                <a:cubicBezTo>
                  <a:pt x="254000" y="-2823"/>
                  <a:pt x="508000" y="-11289"/>
                  <a:pt x="673100" y="56444"/>
                </a:cubicBezTo>
                <a:cubicBezTo>
                  <a:pt x="838200" y="124177"/>
                  <a:pt x="901700" y="333727"/>
                  <a:pt x="990600" y="412044"/>
                </a:cubicBezTo>
                <a:cubicBezTo>
                  <a:pt x="1079500" y="490361"/>
                  <a:pt x="1143000" y="508352"/>
                  <a:pt x="1206500" y="526344"/>
                </a:cubicBezTo>
              </a:path>
            </a:pathLst>
          </a:custGeom>
          <a:noFill/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Freeform 5"/>
          <p:cNvSpPr/>
          <p:nvPr/>
        </p:nvSpPr>
        <p:spPr>
          <a:xfrm>
            <a:off x="5080000" y="4914900"/>
            <a:ext cx="1231900" cy="502551"/>
          </a:xfrm>
          <a:custGeom>
            <a:avLst/>
            <a:gdLst>
              <a:gd name="connsiteX0" fmla="*/ 1231900 w 1231900"/>
              <a:gd name="connsiteY0" fmla="*/ 444500 h 502551"/>
              <a:gd name="connsiteX1" fmla="*/ 546100 w 1231900"/>
              <a:gd name="connsiteY1" fmla="*/ 495300 h 502551"/>
              <a:gd name="connsiteX2" fmla="*/ 127000 w 1231900"/>
              <a:gd name="connsiteY2" fmla="*/ 304800 h 502551"/>
              <a:gd name="connsiteX3" fmla="*/ 0 w 1231900"/>
              <a:gd name="connsiteY3" fmla="*/ 0 h 50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1900" h="502551">
                <a:moveTo>
                  <a:pt x="1231900" y="444500"/>
                </a:moveTo>
                <a:cubicBezTo>
                  <a:pt x="981075" y="481541"/>
                  <a:pt x="730250" y="518583"/>
                  <a:pt x="546100" y="495300"/>
                </a:cubicBezTo>
                <a:cubicBezTo>
                  <a:pt x="361950" y="472017"/>
                  <a:pt x="218017" y="387350"/>
                  <a:pt x="127000" y="304800"/>
                </a:cubicBezTo>
                <a:cubicBezTo>
                  <a:pt x="35983" y="222250"/>
                  <a:pt x="17991" y="111125"/>
                  <a:pt x="0" y="0"/>
                </a:cubicBezTo>
              </a:path>
            </a:pathLst>
          </a:custGeom>
          <a:noFill/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7171"/>
            <a:ext cx="9042400" cy="78377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400" b="1" smtClean="0">
                <a:solidFill>
                  <a:schemeClr val="bg1"/>
                </a:solidFill>
                <a:latin typeface="Futura Md BT" panose="020B0602020204020303" pitchFamily="34" charset="0"/>
              </a:rPr>
              <a:t>MC Upper Klein &amp; Middle Letaba</a:t>
            </a:r>
            <a:endParaRPr lang="en-GB" sz="24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07903" y="5912803"/>
            <a:ext cx="457200" cy="4064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14" name="TextBox 8"/>
          <p:cNvSpPr txBox="1"/>
          <p:nvPr/>
        </p:nvSpPr>
        <p:spPr>
          <a:xfrm>
            <a:off x="4865103" y="5872302"/>
            <a:ext cx="127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solidFill>
                  <a:schemeClr val="tx1"/>
                </a:solidFill>
                <a:latin typeface="+mj-lt"/>
              </a:rPr>
              <a:t>MC III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" y="3145173"/>
            <a:ext cx="457200" cy="406400"/>
          </a:xfrm>
          <a:prstGeom prst="ellipse">
            <a:avLst/>
          </a:prstGeom>
          <a:solidFill>
            <a:srgbClr val="99FF99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ZA" sz="1800" dirty="0"/>
          </a:p>
        </p:txBody>
      </p:sp>
      <p:sp>
        <p:nvSpPr>
          <p:cNvPr id="16" name="TextBox 7"/>
          <p:cNvSpPr txBox="1"/>
          <p:nvPr/>
        </p:nvSpPr>
        <p:spPr>
          <a:xfrm>
            <a:off x="685800" y="3071374"/>
            <a:ext cx="1054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solidFill>
                  <a:schemeClr val="tx1"/>
                </a:solidFill>
                <a:latin typeface="+mj-lt"/>
              </a:rPr>
              <a:t>MC II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2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ana\AppData\Local\Microsoft\Windows Live Mail\WLMDSS.tmp\WLM37FA.tmp\mc_iua9-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28" t="10931" r="8472" b="8723"/>
          <a:stretch/>
        </p:blipFill>
        <p:spPr bwMode="auto">
          <a:xfrm>
            <a:off x="526896" y="830942"/>
            <a:ext cx="6051704" cy="412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247874"/>
            <a:ext cx="5207000" cy="2031325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IUA 9 (Klein Letaba DS from confl with Middle Letaba)</a:t>
            </a:r>
            <a:endParaRPr lang="en-Z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smtClean="0">
                <a:latin typeface="Arial" pitchFamily="34" charset="0"/>
                <a:cs typeface="Arial" pitchFamily="34" charset="0"/>
              </a:rPr>
              <a:t>Regulated by Middle Letaba Dam.  </a:t>
            </a:r>
            <a:endParaRPr lang="en-ZA" sz="1800"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 </a:t>
            </a:r>
            <a:r>
              <a:rPr lang="en-Z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EC and higher.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 11 results in a C/D EC for main river with some increase in economics due to the building of Crystalfontein Dam</a:t>
            </a: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ZA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5400" y="807997"/>
            <a:ext cx="2768600" cy="3139321"/>
          </a:xfrm>
          <a:prstGeom prst="rect">
            <a:avLst/>
          </a:prstGeom>
          <a:solidFill>
            <a:srgbClr val="CD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IUA 10 (Lower Klein Letaba Tributaries)</a:t>
            </a:r>
            <a:endParaRPr lang="en-Z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Ephemeral tribs regulated by Nsami Dam.  Urban and irrigation.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 B &amp; A  EC.</a:t>
            </a:r>
            <a:endParaRPr lang="en-ZA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Maintaining REC in MC will not impact 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current </a:t>
            </a:r>
            <a:r>
              <a:rPr lang="en-Z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 activities</a:t>
            </a:r>
            <a:endParaRPr lang="en-Z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7171"/>
            <a:ext cx="9042400" cy="78377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400" b="1" smtClean="0">
                <a:solidFill>
                  <a:schemeClr val="bg1"/>
                </a:solidFill>
                <a:latin typeface="Futura Md BT" panose="020B0602020204020303" pitchFamily="34" charset="0"/>
              </a:rPr>
              <a:t>MC Klein Letaba DS of Middle Letaba Dam &amp; tribs</a:t>
            </a:r>
            <a:endParaRPr lang="en-GB" sz="24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588000" y="5872799"/>
            <a:ext cx="457200" cy="4064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6045200" y="5832298"/>
            <a:ext cx="127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solidFill>
                  <a:schemeClr val="tx1"/>
                </a:solidFill>
                <a:latin typeface="+mj-lt"/>
              </a:rPr>
              <a:t>MC III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92200" y="2882900"/>
            <a:ext cx="1104900" cy="1333500"/>
          </a:xfrm>
          <a:custGeom>
            <a:avLst/>
            <a:gdLst>
              <a:gd name="connsiteX0" fmla="*/ 0 w 1104900"/>
              <a:gd name="connsiteY0" fmla="*/ 1333500 h 1333500"/>
              <a:gd name="connsiteX1" fmla="*/ 190500 w 1104900"/>
              <a:gd name="connsiteY1" fmla="*/ 508000 h 1333500"/>
              <a:gd name="connsiteX2" fmla="*/ 1104900 w 1104900"/>
              <a:gd name="connsiteY2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1333500">
                <a:moveTo>
                  <a:pt x="0" y="1333500"/>
                </a:moveTo>
                <a:cubicBezTo>
                  <a:pt x="3175" y="1031875"/>
                  <a:pt x="6350" y="730250"/>
                  <a:pt x="190500" y="508000"/>
                </a:cubicBezTo>
                <a:cubicBezTo>
                  <a:pt x="374650" y="285750"/>
                  <a:pt x="739775" y="142875"/>
                  <a:pt x="1104900" y="0"/>
                </a:cubicBezTo>
              </a:path>
            </a:pathLst>
          </a:custGeom>
          <a:noFill/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Freeform 9"/>
          <p:cNvSpPr/>
          <p:nvPr/>
        </p:nvSpPr>
        <p:spPr>
          <a:xfrm>
            <a:off x="4622800" y="1072249"/>
            <a:ext cx="1727200" cy="693051"/>
          </a:xfrm>
          <a:custGeom>
            <a:avLst/>
            <a:gdLst>
              <a:gd name="connsiteX0" fmla="*/ 1727200 w 1727200"/>
              <a:gd name="connsiteY0" fmla="*/ 58051 h 693051"/>
              <a:gd name="connsiteX1" fmla="*/ 1054100 w 1727200"/>
              <a:gd name="connsiteY1" fmla="*/ 7251 h 693051"/>
              <a:gd name="connsiteX2" fmla="*/ 533400 w 1727200"/>
              <a:gd name="connsiteY2" fmla="*/ 197751 h 693051"/>
              <a:gd name="connsiteX3" fmla="*/ 0 w 1727200"/>
              <a:gd name="connsiteY3" fmla="*/ 693051 h 6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693051">
                <a:moveTo>
                  <a:pt x="1727200" y="58051"/>
                </a:moveTo>
                <a:cubicBezTo>
                  <a:pt x="1490133" y="21009"/>
                  <a:pt x="1253067" y="-16032"/>
                  <a:pt x="1054100" y="7251"/>
                </a:cubicBezTo>
                <a:cubicBezTo>
                  <a:pt x="855133" y="30534"/>
                  <a:pt x="709083" y="83451"/>
                  <a:pt x="533400" y="197751"/>
                </a:cubicBezTo>
                <a:cubicBezTo>
                  <a:pt x="357717" y="312051"/>
                  <a:pt x="178858" y="502551"/>
                  <a:pt x="0" y="693051"/>
                </a:cubicBezTo>
              </a:path>
            </a:pathLst>
          </a:custGeom>
          <a:noFill/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7086600" y="4216400"/>
            <a:ext cx="457200" cy="406400"/>
          </a:xfrm>
          <a:prstGeom prst="ellipse">
            <a:avLst/>
          </a:prstGeom>
          <a:solidFill>
            <a:srgbClr val="CD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4175899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mtClean="0">
                <a:solidFill>
                  <a:schemeClr val="tx1"/>
                </a:solidFill>
                <a:latin typeface="+mj-lt"/>
              </a:rPr>
              <a:t>MC I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1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>
                <a:latin typeface="Futura Md BT" panose="020B0602020204020303" pitchFamily="34" charset="0"/>
              </a:rPr>
              <a:t>Implication of Management Classes</a:t>
            </a:r>
            <a:endParaRPr lang="en-GB" sz="3200" dirty="0">
              <a:latin typeface="Futura Md BT" panose="020B0602020204020303" pitchFamily="34" charset="0"/>
            </a:endParaRPr>
          </a:p>
        </p:txBody>
      </p:sp>
      <p:pic>
        <p:nvPicPr>
          <p:cNvPr id="2050" name="Picture 2" descr="C:\Users\Delana\AppData\Local\Microsoft\Windows Live Mail\WLMDSS.tmp\WLM33E4.tmp\mc_iua11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3333" y="1447801"/>
            <a:ext cx="7187667" cy="508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28166"/>
            <a:ext cx="4193006" cy="1077218"/>
          </a:xfrm>
          <a:prstGeom prst="rect">
            <a:avLst/>
          </a:prstGeom>
          <a:solidFill>
            <a:srgbClr val="CD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IUA 12 (Letaba tribs in KNP)</a:t>
            </a:r>
            <a:endParaRPr lang="en-Z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.Rivers completely in KNP.  No impact.  All in A PES and REC.  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600" smtClean="0">
                <a:latin typeface="Arial" pitchFamily="34" charset="0"/>
                <a:cs typeface="Arial" pitchFamily="34" charset="0"/>
              </a:rPr>
              <a:t>Sc no impact and MC I allocated to IUA</a:t>
            </a:r>
            <a:endParaRPr lang="en-Z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89845"/>
            <a:ext cx="4193006" cy="286232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IUA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11 (</a:t>
            </a:r>
            <a:r>
              <a:rPr lang="en-ZA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Letaba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ZA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KNP</a:t>
            </a:r>
            <a:r>
              <a:rPr lang="en-Z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Impacts related to upstream activities with key changes the flow regime change.</a:t>
            </a: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Mostly C </a:t>
            </a:r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PES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 with REC which requires improvement.</a:t>
            </a:r>
            <a:endParaRPr lang="en-ZA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4000" indent="-144000">
              <a:buFont typeface="Arial" pitchFamily="34" charset="0"/>
              <a:buChar char="•"/>
              <a:tabLst>
                <a:tab pos="144000" algn="l"/>
              </a:tabLst>
            </a:pPr>
            <a:r>
              <a:rPr lang="en-Z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Implementing </a:t>
            </a:r>
            <a:r>
              <a:rPr lang="en-ZA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</a:t>
            </a:r>
            <a:r>
              <a:rPr lang="en-Z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11 will maintain the overall C </a:t>
            </a:r>
            <a:r>
              <a:rPr lang="en-ZA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</a:t>
            </a:r>
            <a:r>
              <a:rPr lang="en-Z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but drop the </a:t>
            </a:r>
            <a:r>
              <a:rPr lang="en-ZA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instream</a:t>
            </a:r>
            <a:r>
              <a:rPr lang="en-ZA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status to a lower EC (fish and invertebrates). </a:t>
            </a:r>
          </a:p>
        </p:txBody>
      </p:sp>
      <p:sp>
        <p:nvSpPr>
          <p:cNvPr id="3" name="Freeform 2"/>
          <p:cNvSpPr/>
          <p:nvPr/>
        </p:nvSpPr>
        <p:spPr>
          <a:xfrm>
            <a:off x="2857500" y="3683000"/>
            <a:ext cx="1117600" cy="279400"/>
          </a:xfrm>
          <a:custGeom>
            <a:avLst/>
            <a:gdLst>
              <a:gd name="connsiteX0" fmla="*/ 0 w 1117600"/>
              <a:gd name="connsiteY0" fmla="*/ 0 h 279400"/>
              <a:gd name="connsiteX1" fmla="*/ 139700 w 1117600"/>
              <a:gd name="connsiteY1" fmla="*/ 215900 h 279400"/>
              <a:gd name="connsiteX2" fmla="*/ 749300 w 1117600"/>
              <a:gd name="connsiteY2" fmla="*/ 177800 h 279400"/>
              <a:gd name="connsiteX3" fmla="*/ 1117600 w 1117600"/>
              <a:gd name="connsiteY3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600" h="279400">
                <a:moveTo>
                  <a:pt x="0" y="0"/>
                </a:moveTo>
                <a:cubicBezTo>
                  <a:pt x="7408" y="93133"/>
                  <a:pt x="14817" y="186267"/>
                  <a:pt x="139700" y="215900"/>
                </a:cubicBezTo>
                <a:cubicBezTo>
                  <a:pt x="264583" y="245533"/>
                  <a:pt x="586317" y="167217"/>
                  <a:pt x="749300" y="177800"/>
                </a:cubicBezTo>
                <a:cubicBezTo>
                  <a:pt x="912283" y="188383"/>
                  <a:pt x="1014941" y="233891"/>
                  <a:pt x="1117600" y="279400"/>
                </a:cubicBezTo>
              </a:path>
            </a:pathLst>
          </a:custGeom>
          <a:noFill/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Freeform 5"/>
          <p:cNvSpPr/>
          <p:nvPr/>
        </p:nvSpPr>
        <p:spPr>
          <a:xfrm>
            <a:off x="4191000" y="5981700"/>
            <a:ext cx="1473200" cy="279400"/>
          </a:xfrm>
          <a:custGeom>
            <a:avLst/>
            <a:gdLst>
              <a:gd name="connsiteX0" fmla="*/ 0 w 1473200"/>
              <a:gd name="connsiteY0" fmla="*/ 279400 h 279400"/>
              <a:gd name="connsiteX1" fmla="*/ 1117600 w 1473200"/>
              <a:gd name="connsiteY1" fmla="*/ 177800 h 279400"/>
              <a:gd name="connsiteX2" fmla="*/ 1473200 w 147320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200" h="279400">
                <a:moveTo>
                  <a:pt x="0" y="279400"/>
                </a:moveTo>
                <a:cubicBezTo>
                  <a:pt x="436033" y="251883"/>
                  <a:pt x="872067" y="224367"/>
                  <a:pt x="1117600" y="177800"/>
                </a:cubicBezTo>
                <a:cubicBezTo>
                  <a:pt x="1363133" y="131233"/>
                  <a:pt x="1418166" y="65616"/>
                  <a:pt x="1473200" y="0"/>
                </a:cubicBezTo>
              </a:path>
            </a:pathLst>
          </a:custGeom>
          <a:noFill/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228600" y="3822700"/>
            <a:ext cx="457200" cy="406400"/>
          </a:xfrm>
          <a:prstGeom prst="ellipse">
            <a:avLst/>
          </a:prstGeom>
          <a:solidFill>
            <a:srgbClr val="99FF99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ZA" sz="1800" dirty="0"/>
          </a:p>
        </p:txBody>
      </p:sp>
      <p:sp>
        <p:nvSpPr>
          <p:cNvPr id="9" name="TextBox 7"/>
          <p:cNvSpPr txBox="1"/>
          <p:nvPr/>
        </p:nvSpPr>
        <p:spPr>
          <a:xfrm>
            <a:off x="685800" y="3748901"/>
            <a:ext cx="1054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 smtClean="0">
                <a:solidFill>
                  <a:schemeClr val="tx1"/>
                </a:solidFill>
                <a:latin typeface="+mj-lt"/>
              </a:rPr>
              <a:t>MC II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1300" y="4889500"/>
            <a:ext cx="457200" cy="406400"/>
          </a:xfrm>
          <a:prstGeom prst="ellipse">
            <a:avLst/>
          </a:prstGeom>
          <a:solidFill>
            <a:srgbClr val="CD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698500" y="4848999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mtClean="0">
                <a:solidFill>
                  <a:schemeClr val="tx1"/>
                </a:solidFill>
                <a:latin typeface="+mj-lt"/>
              </a:rPr>
              <a:t>MC I</a:t>
            </a:r>
            <a:endParaRPr lang="en-ZA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7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>
                <a:latin typeface="Futura Md BT" panose="020B0602020204020303" pitchFamily="34" charset="0"/>
              </a:rPr>
              <a:t>Perspective on Recommendations (1 of 2)</a:t>
            </a:r>
            <a:endParaRPr lang="en-GB" sz="3200" b="1" dirty="0">
              <a:latin typeface="Futura Md BT" panose="020B06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783771"/>
            <a:ext cx="8763000" cy="56170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>
                <a:latin typeface="Futura Md BT" panose="020B0602020204020303" pitchFamily="34" charset="0"/>
              </a:rPr>
              <a:t>High flow releases from </a:t>
            </a:r>
            <a:r>
              <a:rPr lang="en-GB" sz="2800" dirty="0" err="1">
                <a:latin typeface="Futura Md BT" panose="020B0602020204020303" pitchFamily="34" charset="0"/>
              </a:rPr>
              <a:t>Nwamitwa</a:t>
            </a:r>
            <a:r>
              <a:rPr lang="en-GB" sz="2800" dirty="0">
                <a:latin typeface="Futura Md BT" panose="020B0602020204020303" pitchFamily="34" charset="0"/>
              </a:rPr>
              <a:t> Dam in January, February and March - outlets should be designed accordingly.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>
                <a:latin typeface="Futura Md BT" panose="020B0602020204020303" pitchFamily="34" charset="0"/>
              </a:rPr>
              <a:t>Release the </a:t>
            </a:r>
            <a:r>
              <a:rPr lang="en-GB" sz="2800" dirty="0" err="1">
                <a:latin typeface="Futura Md BT" panose="020B0602020204020303" pitchFamily="34" charset="0"/>
              </a:rPr>
              <a:t>PES</a:t>
            </a:r>
            <a:r>
              <a:rPr lang="en-GB" sz="2800" dirty="0">
                <a:latin typeface="Futura Md BT" panose="020B0602020204020303" pitchFamily="34" charset="0"/>
              </a:rPr>
              <a:t> low flows from the proposed </a:t>
            </a:r>
            <a:r>
              <a:rPr lang="en-GB" sz="2800" dirty="0" err="1">
                <a:latin typeface="Futura Md BT" panose="020B0602020204020303" pitchFamily="34" charset="0"/>
              </a:rPr>
              <a:t>Crystalfontein</a:t>
            </a:r>
            <a:r>
              <a:rPr lang="en-GB" sz="2800" dirty="0">
                <a:latin typeface="Futura Md BT" panose="020B0602020204020303" pitchFamily="34" charset="0"/>
              </a:rPr>
              <a:t> Dam into the Klein </a:t>
            </a:r>
            <a:r>
              <a:rPr lang="en-GB" sz="2800" dirty="0" err="1">
                <a:latin typeface="Futura Md BT" panose="020B0602020204020303" pitchFamily="34" charset="0"/>
              </a:rPr>
              <a:t>Letaba</a:t>
            </a:r>
            <a:r>
              <a:rPr lang="en-GB" sz="2800" dirty="0">
                <a:latin typeface="Futura Md BT" panose="020B0602020204020303" pitchFamily="34" charset="0"/>
              </a:rPr>
              <a:t> river. 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>
                <a:latin typeface="Futura Md BT" panose="020B0602020204020303" pitchFamily="34" charset="0"/>
              </a:rPr>
              <a:t>Review and incorporate the recommended flows into the existing Ecological Release Operating Model.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>
                <a:latin typeface="Futura Md BT" panose="020B0602020204020303" pitchFamily="34" charset="0"/>
              </a:rPr>
              <a:t>Further large storage and abstractions, in addition to the Recommended Scenario, will most likely reduce the </a:t>
            </a:r>
            <a:r>
              <a:rPr lang="en-GB" sz="2800" dirty="0" smtClean="0">
                <a:latin typeface="Futura Md BT" panose="020B0602020204020303" pitchFamily="34" charset="0"/>
              </a:rPr>
              <a:t>ecological health </a:t>
            </a:r>
            <a:r>
              <a:rPr lang="en-GB" sz="2800" dirty="0">
                <a:latin typeface="Futura Md BT" panose="020B0602020204020303" pitchFamily="34" charset="0"/>
              </a:rPr>
              <a:t>further and should be prohibited.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800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4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900" y="14514"/>
            <a:ext cx="9055100" cy="783771"/>
          </a:xfrm>
        </p:spPr>
        <p:txBody>
          <a:bodyPr/>
          <a:lstStyle/>
          <a:p>
            <a:r>
              <a:rPr lang="en-ZA" sz="2800" b="1" dirty="0">
                <a:latin typeface="Futura Md BT" panose="020B0602020204020303" pitchFamily="34" charset="0"/>
              </a:rPr>
              <a:t>Integrated </a:t>
            </a:r>
            <a:r>
              <a:rPr lang="en-ZA" sz="2800" b="1">
                <a:latin typeface="Futura Md BT" panose="020B0602020204020303" pitchFamily="34" charset="0"/>
              </a:rPr>
              <a:t>Ecology </a:t>
            </a:r>
            <a:r>
              <a:rPr lang="en-ZA" sz="2800" b="1" smtClean="0">
                <a:latin typeface="Futura Md BT" panose="020B0602020204020303" pitchFamily="34" charset="0"/>
              </a:rPr>
              <a:t>&amp; </a:t>
            </a:r>
            <a:r>
              <a:rPr lang="en-ZA" sz="2800" b="1" dirty="0">
                <a:latin typeface="Futura Md BT" panose="020B0602020204020303" pitchFamily="34" charset="0"/>
              </a:rPr>
              <a:t>Ecosystem Services Scoring</a:t>
            </a:r>
            <a:endParaRPr lang="en-GB" sz="2800" b="1" dirty="0">
              <a:latin typeface="Futura Md BT" panose="020B06020202040203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6648"/>
            <a:ext cx="8229600" cy="52473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All biophysical nodes form part of calculation:</a:t>
            </a:r>
          </a:p>
          <a:p>
            <a:pPr lvl="1"/>
            <a:r>
              <a:rPr lang="en-ZA" dirty="0"/>
              <a:t>EWR sites most important.</a:t>
            </a:r>
          </a:p>
          <a:p>
            <a:pPr lvl="1"/>
            <a:r>
              <a:rPr lang="en-ZA" dirty="0"/>
              <a:t>Same weight for other nodes (lower than EWR sites)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Focus on EWR sites due to influence of </a:t>
            </a:r>
            <a:r>
              <a:rPr lang="en-ZA" sz="2800" dirty="0" smtClean="0">
                <a:latin typeface="Futura Md BT" panose="020B0602020204020303" pitchFamily="34" charset="0"/>
              </a:rPr>
              <a:t>scenarios.</a:t>
            </a:r>
            <a:endParaRPr lang="en-ZA" sz="2800" dirty="0">
              <a:latin typeface="Futura Md BT" panose="020B0602020204020303" pitchFamily="34" charset="0"/>
            </a:endParaRP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Letaba System evaluated as a unit – all tributaries influence the KNP, key ecological driver.</a:t>
            </a:r>
          </a:p>
          <a:p>
            <a:pPr>
              <a:spcAft>
                <a:spcPts val="1200"/>
              </a:spcAft>
            </a:pPr>
            <a:endParaRPr lang="en-ZA" sz="2800" dirty="0">
              <a:latin typeface="Futura Md BT" panose="020B0602020204020303" pitchFamily="34" charset="0"/>
            </a:endParaRPr>
          </a:p>
          <a:p>
            <a:pPr>
              <a:spcAft>
                <a:spcPts val="1200"/>
              </a:spcAft>
            </a:pPr>
            <a:endParaRPr lang="en-ZA" sz="2800" dirty="0">
              <a:latin typeface="Futura Md BT" panose="020B0602020204020303" pitchFamily="34" charset="0"/>
            </a:endParaRPr>
          </a:p>
          <a:p>
            <a:pPr>
              <a:spcAft>
                <a:spcPts val="1200"/>
              </a:spcAft>
            </a:pPr>
            <a:endParaRPr lang="en-ZA" sz="2800" dirty="0">
              <a:latin typeface="Futura Md BT" panose="020B0602020204020303" pitchFamily="34" charset="0"/>
            </a:endParaRPr>
          </a:p>
          <a:p>
            <a:pPr>
              <a:spcAft>
                <a:spcPts val="1200"/>
              </a:spcAft>
            </a:pPr>
            <a:endParaRPr lang="en-ZA" sz="2800" dirty="0">
              <a:latin typeface="Futura Md BT" panose="020B0602020204020303" pitchFamily="34" charset="0"/>
            </a:endParaRPr>
          </a:p>
          <a:p>
            <a:pPr>
              <a:spcAft>
                <a:spcPts val="1200"/>
              </a:spcAft>
            </a:pPr>
            <a:endParaRPr lang="en-ZA" sz="2800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9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dirty="0">
                <a:latin typeface="Futura Md BT" panose="020B0602020204020303" pitchFamily="34" charset="0"/>
              </a:rPr>
              <a:t>Perspective on Recommendations (2 of 2)</a:t>
            </a:r>
            <a:endParaRPr lang="en-GB" sz="2800" b="1" dirty="0">
              <a:latin typeface="Futura Md BT" panose="020B06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275"/>
            <a:ext cx="8229600" cy="388372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>
                <a:latin typeface="Futura Md BT" panose="020B0602020204020303" pitchFamily="34" charset="0"/>
              </a:rPr>
              <a:t>Further groundwater use has to be limited in </a:t>
            </a:r>
            <a:r>
              <a:rPr lang="en-GB" sz="2800" dirty="0" smtClean="0">
                <a:latin typeface="Futura Md BT" panose="020B0602020204020303" pitchFamily="34" charset="0"/>
              </a:rPr>
              <a:t>catchments </a:t>
            </a:r>
            <a:r>
              <a:rPr lang="en-ZA" sz="2800" dirty="0">
                <a:latin typeface="Futura Md BT" panose="020B0602020204020303" pitchFamily="34" charset="0"/>
              </a:rPr>
              <a:t>where abstraction can influence </a:t>
            </a:r>
            <a:r>
              <a:rPr lang="en-ZA" sz="2800" dirty="0" err="1">
                <a:latin typeface="Futura Md BT" panose="020B0602020204020303" pitchFamily="34" charset="0"/>
              </a:rPr>
              <a:t>baseflow</a:t>
            </a:r>
            <a:r>
              <a:rPr lang="en-ZA" sz="2800" dirty="0">
                <a:latin typeface="Futura Md BT" panose="020B0602020204020303" pitchFamily="34" charset="0"/>
              </a:rPr>
              <a:t> in accordance with the recommended EC.</a:t>
            </a:r>
            <a:endParaRPr lang="en-GB" sz="2800" dirty="0">
              <a:latin typeface="Futura Md BT" panose="020B06020202040203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>
                <a:latin typeface="Futura Md BT" panose="020B0602020204020303" pitchFamily="34" charset="0"/>
              </a:rPr>
              <a:t>Additional groundwater abstraction </a:t>
            </a:r>
            <a:r>
              <a:rPr lang="en-ZA" sz="2800" dirty="0">
                <a:latin typeface="Futura Md BT" panose="020B0602020204020303" pitchFamily="34" charset="0"/>
              </a:rPr>
              <a:t>should be limited to Harvest Potential unless further investigations to quantify resources are undertaken.</a:t>
            </a:r>
            <a:endParaRPr lang="en-GB" sz="2800" dirty="0">
              <a:latin typeface="Futura Md BT" panose="020B0602020204020303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800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1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42553"/>
            <a:ext cx="7772400" cy="1470025"/>
          </a:xfrm>
        </p:spPr>
        <p:txBody>
          <a:bodyPr/>
          <a:lstStyle/>
          <a:p>
            <a:r>
              <a:rPr lang="en-ZA" b="1" dirty="0" smtClean="0"/>
              <a:t>Questions for clarification</a:t>
            </a:r>
            <a:endParaRPr lang="en-GB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19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dirty="0">
                <a:latin typeface="Futura Md BT" panose="020B0602020204020303" pitchFamily="34" charset="0"/>
              </a:rPr>
              <a:t>Variable Scores &amp; Weights</a:t>
            </a:r>
            <a:endParaRPr lang="en-GB" sz="3600" b="1" dirty="0">
              <a:latin typeface="Futura Md BT" panose="020B06020202040203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1763810"/>
              </p:ext>
            </p:extLst>
          </p:nvPr>
        </p:nvGraphicFramePr>
        <p:xfrm>
          <a:off x="558800" y="1356678"/>
          <a:ext cx="8242300" cy="24993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322798"/>
                <a:gridCol w="819917"/>
                <a:gridCol w="819917"/>
                <a:gridCol w="819917"/>
                <a:gridCol w="819917"/>
                <a:gridCol w="819917"/>
                <a:gridCol w="819917"/>
              </a:tblGrid>
              <a:tr h="172891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Z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strike="noStrike" dirty="0" smtClean="0">
                          <a:effectLst/>
                        </a:rPr>
                        <a:t>Scenarios</a:t>
                      </a:r>
                      <a:endParaRPr lang="en-GB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2891">
                <a:tc vMerge="1"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PES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REC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6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9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10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022">
                <a:tc gridSpan="7">
                  <a:txBody>
                    <a:bodyPr/>
                    <a:lstStyle/>
                    <a:p>
                      <a:pPr algn="l" fontAlgn="b"/>
                      <a:endParaRPr lang="en-GB" sz="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Ecological  </a:t>
                      </a:r>
                      <a:r>
                        <a:rPr lang="en-GB" sz="2400" u="none" strike="noStrike" dirty="0">
                          <a:effectLst/>
                        </a:rPr>
                        <a:t>Status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0.93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1.00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0.81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0.85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0.89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0.90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</a:tr>
              <a:tr h="17289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Ecosystem </a:t>
                      </a:r>
                      <a:r>
                        <a:rPr lang="en-GB" sz="2400" u="none" strike="noStrike" dirty="0">
                          <a:effectLst/>
                        </a:rPr>
                        <a:t>Services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1.00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1.07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0.94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0.95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0.96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0.96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</a:tr>
              <a:tr h="34578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Economic </a:t>
                      </a:r>
                      <a:r>
                        <a:rPr lang="en-GB" sz="2400" u="none" strike="noStrike" dirty="0">
                          <a:effectLst/>
                        </a:rPr>
                        <a:t>Indicator (GDP)                             (R Millions)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 smtClean="0">
                          <a:effectLst/>
                        </a:rPr>
                        <a:t>2 099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 smtClean="0">
                          <a:effectLst/>
                        </a:rPr>
                        <a:t>1 699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 smtClean="0">
                          <a:effectLst/>
                        </a:rPr>
                        <a:t>3 245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 smtClean="0">
                          <a:effectLst/>
                        </a:rPr>
                        <a:t>2 641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 smtClean="0">
                          <a:effectLst/>
                        </a:rPr>
                        <a:t>2 614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 smtClean="0">
                          <a:effectLst/>
                        </a:rPr>
                        <a:t>2 852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ctr"/>
                </a:tc>
              </a:tr>
              <a:tr h="18153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Employment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</a:rPr>
                        <a:t>21 371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</a:rPr>
                        <a:t>14 738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</a:rPr>
                        <a:t>33 641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</a:rPr>
                        <a:t>25 901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</a:rPr>
                        <a:t>28 813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</a:rPr>
                        <a:t>29 272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36000" marT="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6248180"/>
              </p:ext>
            </p:extLst>
          </p:nvPr>
        </p:nvGraphicFramePr>
        <p:xfrm>
          <a:off x="1337253" y="4152898"/>
          <a:ext cx="4406900" cy="22733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246364"/>
                <a:gridCol w="1160536"/>
              </a:tblGrid>
              <a:tr h="41968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 smtClean="0">
                          <a:effectLst/>
                        </a:rPr>
                        <a:t>Variables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 smtClean="0">
                          <a:effectLst/>
                        </a:rPr>
                        <a:t>Weights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870">
                <a:tc gridSpan="2">
                  <a:txBody>
                    <a:bodyPr/>
                    <a:lstStyle/>
                    <a:p>
                      <a:pPr algn="l" fontAlgn="b"/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968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Ecological  </a:t>
                      </a:r>
                      <a:r>
                        <a:rPr lang="en-GB" sz="2400" u="none" strike="noStrike" dirty="0">
                          <a:effectLst/>
                        </a:rPr>
                        <a:t>Status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0.5</a:t>
                      </a:r>
                      <a:endParaRPr lang="en-GB" dirty="0"/>
                    </a:p>
                  </a:txBody>
                  <a:tcPr marL="0" marR="0" marT="0" marB="0" anchor="b"/>
                </a:tc>
              </a:tr>
              <a:tr h="41968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Ecosystem </a:t>
                      </a:r>
                      <a:r>
                        <a:rPr lang="en-GB" sz="2400" u="none" strike="noStrike" dirty="0">
                          <a:effectLst/>
                        </a:rPr>
                        <a:t>Services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0.05</a:t>
                      </a:r>
                      <a:endParaRPr lang="en-GB" dirty="0"/>
                    </a:p>
                  </a:txBody>
                  <a:tcPr marL="0" marR="0" marT="0" marB="0" anchor="b"/>
                </a:tc>
              </a:tr>
              <a:tr h="41968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Economic </a:t>
                      </a:r>
                      <a:r>
                        <a:rPr lang="en-GB" sz="2400" u="none" strike="noStrike" dirty="0">
                          <a:effectLst/>
                        </a:rPr>
                        <a:t>Indicator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0.2</a:t>
                      </a:r>
                      <a:endParaRPr lang="en-GB" dirty="0"/>
                    </a:p>
                  </a:txBody>
                  <a:tcPr marL="0" marR="0" marT="0" marB="0" anchor="ctr"/>
                </a:tc>
              </a:tr>
              <a:tr h="41968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Employment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0.25</a:t>
                      </a:r>
                      <a:endParaRPr lang="en-GB" dirty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5923150" y="5158596"/>
            <a:ext cx="345057" cy="1267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7" name="Right Brace 6"/>
          <p:cNvSpPr/>
          <p:nvPr/>
        </p:nvSpPr>
        <p:spPr>
          <a:xfrm>
            <a:off x="5920273" y="4753988"/>
            <a:ext cx="345057" cy="38027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318155" y="4737087"/>
            <a:ext cx="168187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2000" dirty="0" smtClean="0"/>
              <a:t>50% Ecology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310849" y="5597536"/>
            <a:ext cx="260840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2000" dirty="0" smtClean="0"/>
              <a:t>50% Socio-Economic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17917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dirty="0">
                <a:latin typeface="Futura Md BT" panose="020B0602020204020303" pitchFamily="34" charset="0"/>
              </a:rPr>
              <a:t>Visualisation of Variables Scores</a:t>
            </a:r>
            <a:endParaRPr lang="en-GB" sz="3600" b="1" dirty="0">
              <a:latin typeface="Futura Md BT" panose="020B0602020204020303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20800"/>
            <a:ext cx="7340600" cy="44323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61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dirty="0">
                <a:latin typeface="Futura Md BT" panose="020B0602020204020303" pitchFamily="34" charset="0"/>
              </a:rPr>
              <a:t>Overall Ranking (Two Rank Methods)</a:t>
            </a:r>
            <a:endParaRPr lang="en-GB" sz="2800" b="1" dirty="0">
              <a:latin typeface="Futura Md BT" panose="020B06020202040203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945048"/>
              </p:ext>
            </p:extLst>
          </p:nvPr>
        </p:nvGraphicFramePr>
        <p:xfrm>
          <a:off x="368299" y="1331044"/>
          <a:ext cx="8432801" cy="176784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364040"/>
                <a:gridCol w="911748"/>
                <a:gridCol w="810442"/>
                <a:gridCol w="827910"/>
                <a:gridCol w="827910"/>
                <a:gridCol w="810442"/>
                <a:gridCol w="880309"/>
              </a:tblGrid>
              <a:tr h="21611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ZA" sz="2000" b="1" u="none" strike="noStrike" dirty="0" smtClean="0">
                          <a:effectLst/>
                        </a:rPr>
                        <a:t>Method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strike="noStrike" dirty="0" smtClean="0">
                          <a:effectLst/>
                        </a:rPr>
                        <a:t>Scenarios</a:t>
                      </a:r>
                      <a:endParaRPr lang="en-GB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113">
                <a:tc vMerge="1">
                  <a:txBody>
                    <a:bodyPr/>
                    <a:lstStyle/>
                    <a:p>
                      <a:pPr algn="l" fontAlgn="b"/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PES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REC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1611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</a:rPr>
                        <a:t>Overall Score (Rank Order method)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3.65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3.75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3.25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2.65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3.275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4.425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2475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 smtClean="0">
                          <a:effectLst/>
                        </a:rPr>
                        <a:t>Rank </a:t>
                      </a:r>
                      <a:r>
                        <a:rPr lang="en-ZA" sz="1600" u="none" strike="noStrike" dirty="0">
                          <a:effectLst/>
                        </a:rPr>
                        <a:t>(1 = best, 6 = </a:t>
                      </a:r>
                      <a:r>
                        <a:rPr lang="en-ZA" sz="1600" u="none" strike="noStrike" dirty="0" smtClean="0">
                          <a:effectLst/>
                        </a:rPr>
                        <a:t>worse)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5214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3816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Overall Score (Normalisation Method</a:t>
                      </a:r>
                      <a:r>
                        <a:rPr lang="en-GB" sz="1600" u="none" strike="noStrike" dirty="0" smtClean="0">
                          <a:effectLst/>
                        </a:rPr>
                        <a:t>)</a:t>
                      </a:r>
                      <a:endParaRPr lang="en-GB" sz="1600" u="none" strike="noStrike" dirty="0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0.4772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0.5500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0.4500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0.3811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0.5265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0.5885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2475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 smtClean="0">
                          <a:effectLst/>
                        </a:rPr>
                        <a:t>Rank </a:t>
                      </a:r>
                      <a:r>
                        <a:rPr lang="en-ZA" sz="1600" u="none" strike="noStrike" dirty="0">
                          <a:effectLst/>
                        </a:rPr>
                        <a:t>(1 = best, 6 = </a:t>
                      </a:r>
                      <a:r>
                        <a:rPr lang="en-ZA" sz="1600" u="none" strike="noStrike" dirty="0" smtClean="0">
                          <a:effectLst/>
                        </a:rPr>
                        <a:t>worse)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01" b="229"/>
          <a:stretch>
            <a:fillRect/>
          </a:stretch>
        </p:blipFill>
        <p:spPr bwMode="auto">
          <a:xfrm>
            <a:off x="1664652" y="3258820"/>
            <a:ext cx="2513965" cy="326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71" b="455"/>
          <a:stretch>
            <a:fillRect/>
          </a:stretch>
        </p:blipFill>
        <p:spPr bwMode="auto">
          <a:xfrm>
            <a:off x="4711700" y="3266440"/>
            <a:ext cx="2513965" cy="326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992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dirty="0">
                <a:latin typeface="Futura Md BT" panose="020B0602020204020303" pitchFamily="34" charset="0"/>
              </a:rPr>
              <a:t>Sensitivity Analysis</a:t>
            </a:r>
            <a:endParaRPr lang="en-GB" sz="3600" b="1" dirty="0">
              <a:latin typeface="Futura Md BT" panose="020B06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Evaluated various combinations of variable weights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Scenario 10 is either first or second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When Scenario 10 is second, either Scenario 5 or the REC Scenario is ranked first  - two extreme scenarios.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A balances decision will not select the extreme scenarios.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Therefore Scenario 10  is preferred among scenarios.</a:t>
            </a:r>
          </a:p>
          <a:p>
            <a:pPr>
              <a:spcAft>
                <a:spcPts val="1200"/>
              </a:spcAft>
            </a:pPr>
            <a:endParaRPr lang="en-ZA" sz="2800" dirty="0">
              <a:latin typeface="Futura Md BT" panose="020B0602020204020303" pitchFamily="34" charset="0"/>
            </a:endParaRPr>
          </a:p>
          <a:p>
            <a:pPr>
              <a:spcAft>
                <a:spcPts val="1200"/>
              </a:spcAft>
            </a:pPr>
            <a:endParaRPr lang="en-GB" sz="2800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4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dirty="0">
                <a:latin typeface="Futura Md BT" panose="020B0602020204020303" pitchFamily="34" charset="0"/>
              </a:rPr>
              <a:t>Perspective on Results</a:t>
            </a:r>
            <a:endParaRPr sz="3600" b="1" dirty="0">
              <a:latin typeface="Futura Md BT" panose="020B0602020204020303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78774"/>
            <a:ext cx="8496300" cy="52473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Scenario 10 include additional transfers to Polokwane.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Reconciliation Strategy showed insufficient water in the Letaba to supply system’s users, no additional transfer possible.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Also, additional transfer reduces EC for EWR 1 from C to C/D.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latin typeface="Futura Md BT" panose="020B0602020204020303" pitchFamily="34" charset="0"/>
              </a:rPr>
              <a:t>Recommendation: Select Scenario 10 without additional transfer to Polokwane.</a:t>
            </a:r>
          </a:p>
        </p:txBody>
      </p:sp>
    </p:spTree>
    <p:extLst>
      <p:ext uri="{BB962C8B-B14F-4D97-AF65-F5344CB8AC3E}">
        <p14:creationId xmlns:p14="http://schemas.microsoft.com/office/powerpoint/2010/main" xmlns="" val="8367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33363" y="3179139"/>
            <a:ext cx="8666162" cy="646331"/>
          </a:xfrm>
          <a:prstGeom prst="rect">
            <a:avLst/>
          </a:prstGeom>
          <a:extLst/>
        </p:spPr>
        <p:txBody>
          <a:bodyPr/>
          <a:lstStyle>
            <a:lvl1pPr algn="ctr" eaLnBrk="0" hangingPunct="0">
              <a:defRPr sz="3600" b="1">
                <a:solidFill>
                  <a:schemeClr val="bg1"/>
                </a:solidFill>
                <a:latin typeface="Futura Md BT" panose="020B0602020204020303" pitchFamily="34" charset="0"/>
                <a:cs typeface="ＭＳ Ｐゴシック" charset="0"/>
              </a:defRPr>
            </a:lvl1pPr>
            <a:lvl2pPr algn="ctr" eaLnBrk="0" hangingPunct="0">
              <a:defRPr sz="4400">
                <a:latin typeface="Calibri" pitchFamily="34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pitchFamily="34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pitchFamily="34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pitchFamily="34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Draft Management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72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4" y="38100"/>
            <a:ext cx="8572500" cy="783771"/>
          </a:xfrm>
        </p:spPr>
        <p:txBody>
          <a:bodyPr/>
          <a:lstStyle/>
          <a:p>
            <a:r>
              <a:rPr lang="en-GB" sz="3200" b="1" dirty="0"/>
              <a:t>Recommended Management Class Criteria 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730621"/>
              </p:ext>
            </p:extLst>
          </p:nvPr>
        </p:nvGraphicFramePr>
        <p:xfrm>
          <a:off x="226694" y="934561"/>
          <a:ext cx="8676005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881"/>
                <a:gridCol w="907205"/>
                <a:gridCol w="987552"/>
                <a:gridCol w="987552"/>
                <a:gridCol w="987552"/>
                <a:gridCol w="987552"/>
                <a:gridCol w="987552"/>
                <a:gridCol w="1534159"/>
              </a:tblGrid>
              <a:tr h="180340">
                <a:tc rowSpan="2" gridSpan="2"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% EC representation at units represented by biophysical nodes in an IUA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kern="1400" spc="25" dirty="0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Prominent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kern="1400" spc="25" dirty="0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Ecological</a:t>
                      </a:r>
                      <a:r>
                        <a:rPr lang="en-ZA" sz="1800" kern="1400" spc="25" baseline="0" dirty="0" smtClean="0">
                          <a:effectLst/>
                          <a:latin typeface="Arial"/>
                          <a:ea typeface="Times New Roman"/>
                          <a:cs typeface="Calibri"/>
                        </a:rPr>
                        <a:t> Categories</a:t>
                      </a:r>
                      <a:endParaRPr lang="en-GB" sz="18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≥ A/B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≥ B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≥C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≥ D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&lt; D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Class </a:t>
                      </a:r>
                      <a:r>
                        <a:rPr lang="en-GB" sz="2000" kern="1400" spc="25" dirty="0" smtClean="0">
                          <a:effectLst/>
                        </a:rPr>
                        <a:t>I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 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60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80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95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5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 &amp; B</a:t>
                      </a:r>
                      <a:endParaRPr lang="en-GB" sz="20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Class </a:t>
                      </a:r>
                      <a:r>
                        <a:rPr lang="en-GB" sz="2000" kern="1400" spc="25" dirty="0" smtClean="0">
                          <a:effectLst/>
                        </a:rPr>
                        <a:t>II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 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70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90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10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</a:t>
                      </a:r>
                      <a:endParaRPr lang="en-GB" sz="20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Class </a:t>
                      </a:r>
                      <a:r>
                        <a:rPr lang="en-GB" sz="2000" kern="1400" spc="25" dirty="0" smtClean="0">
                          <a:effectLst/>
                        </a:rPr>
                        <a:t>III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Either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80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20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D</a:t>
                      </a:r>
                      <a:endParaRPr lang="en-GB" sz="2000" kern="1400" spc="25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</a:tr>
              <a:tr h="1803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Or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kern="1400" spc="25" dirty="0">
                          <a:effectLst/>
                        </a:rPr>
                        <a:t>100</a:t>
                      </a:r>
                      <a:endParaRPr lang="en-GB" sz="2000" kern="1400" spc="25" dirty="0">
                        <a:effectLst/>
                        <a:latin typeface="Arial"/>
                        <a:ea typeface="Times New Roman"/>
                        <a:cs typeface="Calibri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Times New Roman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+mn-lt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67994" y="3693001"/>
            <a:ext cx="8229600" cy="5247389"/>
          </a:xfrm>
        </p:spPr>
        <p:txBody>
          <a:bodyPr/>
          <a:lstStyle/>
          <a:p>
            <a:pPr marL="0" indent="0">
              <a:buNone/>
            </a:pPr>
            <a:r>
              <a:rPr lang="en-ZA" sz="3000" dirty="0" smtClean="0"/>
              <a:t>Unit Percentages:</a:t>
            </a:r>
          </a:p>
          <a:p>
            <a:pPr marL="0" indent="0">
              <a:buNone/>
            </a:pPr>
            <a:r>
              <a:rPr lang="en-ZA" sz="3000" dirty="0" smtClean="0"/>
              <a:t>Length of river in a given Ecological Category divided by the total river length </a:t>
            </a:r>
            <a:r>
              <a:rPr lang="en-ZA" sz="3000" dirty="0"/>
              <a:t>in an IUA </a:t>
            </a:r>
            <a:r>
              <a:rPr lang="en-ZA" sz="3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0150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9758</TotalTime>
  <Words>1736</Words>
  <Application>Microsoft Office PowerPoint</Application>
  <PresentationFormat>On-screen Show (4:3)</PresentationFormat>
  <Paragraphs>624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Slide 1</vt:lpstr>
      <vt:lpstr>Integrated Ecology &amp; Ecosystem Services Scoring</vt:lpstr>
      <vt:lpstr>Variable Scores &amp; Weights</vt:lpstr>
      <vt:lpstr>Visualisation of Variables Scores</vt:lpstr>
      <vt:lpstr>Overall Ranking (Two Rank Methods)</vt:lpstr>
      <vt:lpstr>Sensitivity Analysis</vt:lpstr>
      <vt:lpstr>Perspective on Results</vt:lpstr>
      <vt:lpstr>Slide 8</vt:lpstr>
      <vt:lpstr>Recommended Management Class Criteria Table</vt:lpstr>
      <vt:lpstr>Resulting IUA Management Classes for all scenarios</vt:lpstr>
      <vt:lpstr>Resulting IUA Management Classes for all scenarios</vt:lpstr>
      <vt:lpstr>Draft Recommended ECs and MCs </vt:lpstr>
      <vt:lpstr>Implication of Management Classes</vt:lpstr>
      <vt:lpstr>MC US of proposed Nwamitwa Dam</vt:lpstr>
      <vt:lpstr>Slide 15</vt:lpstr>
      <vt:lpstr>Slide 16</vt:lpstr>
      <vt:lpstr>Slide 17</vt:lpstr>
      <vt:lpstr>Implication of Management Classes</vt:lpstr>
      <vt:lpstr>Perspective on Recommendations (1 of 2)</vt:lpstr>
      <vt:lpstr>Perspective on Recommendations (2 of 2)</vt:lpstr>
      <vt:lpstr>Questions for clarification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nengovhelar</cp:lastModifiedBy>
  <cp:revision>368</cp:revision>
  <cp:lastPrinted>2013-10-03T06:41:32Z</cp:lastPrinted>
  <dcterms:created xsi:type="dcterms:W3CDTF">2012-08-01T10:33:21Z</dcterms:created>
  <dcterms:modified xsi:type="dcterms:W3CDTF">2014-03-20T07:07:23Z</dcterms:modified>
</cp:coreProperties>
</file>